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750"/>
              </a:spcBef>
              <a:spcAft>
                <a:spcPts val="2250"/>
              </a:spcAft>
            </a:pPr>
            <a:r>
              <a:rPr lang="ru-RU" sz="6000" b="1" kern="1800" dirty="0">
                <a:solidFill>
                  <a:srgbClr val="00B050"/>
                </a:solidFill>
                <a:latin typeface="Arial"/>
                <a:ea typeface="Times New Roman"/>
                <a:cs typeface="Times New Roman"/>
              </a:rPr>
              <a:t>«Мороженое: вред или польза?»</a:t>
            </a:r>
            <a:r>
              <a:rPr lang="ru-RU" sz="6000" b="1" dirty="0">
                <a:solidFill>
                  <a:srgbClr val="00B050"/>
                </a:solidFill>
                <a:ea typeface="Times New Roman"/>
                <a:cs typeface="Times New Roman"/>
              </a:rPr>
              <a:t/>
            </a:r>
            <a:br>
              <a:rPr lang="ru-RU" sz="6000" b="1" dirty="0">
                <a:solidFill>
                  <a:srgbClr val="00B050"/>
                </a:solidFill>
                <a:ea typeface="Times New Roman"/>
                <a:cs typeface="Times New Roman"/>
              </a:rPr>
            </a:br>
            <a:endParaRPr lang="ru-RU" sz="60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https://im1-tub-ru.yandex.net/i?id=848390c7f6f3500bed4fd5ca6636dd3a&amp;n=33&amp;h=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5472608" cy="409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5025881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Выполнили: дети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подготовительной к школе группы «Подсолнушки»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Руководитель: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Трофимова Любовь Михайловна,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воспитатель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4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 эксперимент</a:t>
            </a:r>
            <a:endParaRPr lang="ru-RU" dirty="0"/>
          </a:p>
        </p:txBody>
      </p:sp>
      <p:pic>
        <p:nvPicPr>
          <p:cNvPr id="4098" name="Picture 2" descr="C:\Users\пользователь\Desktop\фото проект\P6080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6529">
            <a:off x="185324" y="1446568"/>
            <a:ext cx="380391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фото проект\P6080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4364">
            <a:off x="4925528" y="811195"/>
            <a:ext cx="3851920" cy="28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Desktop\фото проект\P60801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77" y="4049688"/>
            <a:ext cx="409194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01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dirty="0" smtClean="0">
                <a:solidFill>
                  <a:srgbClr val="00B050"/>
                </a:solidFill>
              </a:rPr>
              <a:t>Материалы</a:t>
            </a:r>
            <a:r>
              <a:rPr lang="ru-RU" sz="2600" dirty="0">
                <a:solidFill>
                  <a:srgbClr val="00B050"/>
                </a:solidFill>
              </a:rPr>
              <a:t>: 4 пломбира.</a:t>
            </a:r>
          </a:p>
          <a:p>
            <a:r>
              <a:rPr lang="ru-RU" sz="2600" dirty="0">
                <a:solidFill>
                  <a:srgbClr val="00B050"/>
                </a:solidFill>
              </a:rPr>
              <a:t>Ход эксперимента: 4 вафельных стаканчика с пломбиром разморозили до жидкого состояния, попробовали на вкус – вкус соответствует мороженому.</a:t>
            </a:r>
          </a:p>
          <a:p>
            <a:r>
              <a:rPr lang="ru-RU" sz="2600" dirty="0">
                <a:solidFill>
                  <a:srgbClr val="00B050"/>
                </a:solidFill>
              </a:rPr>
              <a:t>Затем снова замораживаем эту массу – после пробуем на вкус.</a:t>
            </a:r>
          </a:p>
          <a:p>
            <a:r>
              <a:rPr lang="ru-RU" sz="2600" dirty="0">
                <a:solidFill>
                  <a:srgbClr val="00B050"/>
                </a:solidFill>
              </a:rPr>
              <a:t>Вывод: после разморозки вкус мороженого не изменился, а при повторной заморозке стал другим (кристаллическим) 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86416"/>
          </a:xfrm>
        </p:spPr>
        <p:txBody>
          <a:bodyPr>
            <a:normAutofit fontScale="90000"/>
          </a:bodyPr>
          <a:lstStyle/>
          <a:p>
            <a:r>
              <a:rPr lang="ru-RU" dirty="0"/>
              <a:t>2 Эксперимент.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70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фото проект\P6080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фото проект\P6080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849" y="404664"/>
            <a:ext cx="361189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фото проект\P60901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4775515" cy="358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esktop\фото проект\P60901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9000"/>
            <a:ext cx="4368485" cy="32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118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276872"/>
            <a:ext cx="7408333" cy="345069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Материалы: кубики льда из сока и воды</a:t>
            </a:r>
          </a:p>
          <a:p>
            <a:r>
              <a:rPr lang="ru-RU" sz="2800" b="1" dirty="0">
                <a:solidFill>
                  <a:srgbClr val="00B050"/>
                </a:solidFill>
              </a:rPr>
              <a:t>Ход эксперимента: предварительно замороженные кубики льда из воды и сока, выложить в </a:t>
            </a:r>
            <a:r>
              <a:rPr lang="ru-RU" sz="2800" b="1" dirty="0" smtClean="0">
                <a:solidFill>
                  <a:srgbClr val="00B050"/>
                </a:solidFill>
              </a:rPr>
              <a:t>тарелку. Попробовать на вкус кубики.</a:t>
            </a:r>
            <a:endParaRPr lang="ru-RU" sz="2800" b="1" dirty="0">
              <a:solidFill>
                <a:srgbClr val="00B050"/>
              </a:solidFill>
            </a:endParaRPr>
          </a:p>
          <a:p>
            <a:r>
              <a:rPr lang="ru-RU" sz="2800" b="1" dirty="0">
                <a:solidFill>
                  <a:srgbClr val="00B050"/>
                </a:solidFill>
              </a:rPr>
              <a:t>Вывод: кубики из сока вкуснее, это настоящее мороженое.</a:t>
            </a:r>
          </a:p>
          <a:p>
            <a:r>
              <a:rPr lang="ru-RU" sz="2800" b="1" dirty="0">
                <a:solidFill>
                  <a:srgbClr val="00B050"/>
                </a:solidFill>
              </a:rPr>
              <a:t>Кубики льда из сока тают быстрее, чем кубики льда из воды.</a:t>
            </a:r>
          </a:p>
          <a:p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 эксперимент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261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фото проект\P60901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306"/>
            <a:ext cx="5928557" cy="444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фото проект\P60901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53260" y="1959913"/>
            <a:ext cx="5490260" cy="4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22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B050"/>
                </a:solidFill>
              </a:rPr>
              <a:t>Приятного аппетита!</a:t>
            </a:r>
            <a:endParaRPr lang="ru-RU" sz="6600" dirty="0">
              <a:solidFill>
                <a:srgbClr val="00B050"/>
              </a:solidFill>
            </a:endParaRPr>
          </a:p>
        </p:txBody>
      </p:sp>
      <p:pic>
        <p:nvPicPr>
          <p:cNvPr id="4" name="Picture 4" descr="C:\Users\пользователь\Desktop\фото проект\P60901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880" y="2027263"/>
            <a:ext cx="6285472" cy="471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33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060848"/>
            <a:ext cx="7408333" cy="345069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Мороженое – очень древнее лакомство. О нем говорят очень много, особенно летом. В честь него организовываются конкурсы и праздники. Его любят и взрослые и дети, причем, достоверно неизвестно, кто больше. Его называют зимней сказкой, молочной радостью, охлажденным счастьем, ведь для счастья его действительно нужно совсем немного – один стаканчик. А может быть – целый холодильник?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1088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252728"/>
          </a:xfrm>
        </p:spPr>
        <p:txBody>
          <a:bodyPr>
            <a:noAutofit/>
          </a:bodyPr>
          <a:lstStyle/>
          <a:p>
            <a:r>
              <a:rPr lang="ru-RU" sz="2400" dirty="0"/>
              <a:t>Цель проекта: Развитие познавательного интереса и расширение кругозора детей посредством узнавания, поиска новой информации о мороженом, а также путем экспериментирования.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050" name="Picture 2" descr="C:\Users\пользователь\Desktop\фото проект\P6080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7056784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00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276872"/>
            <a:ext cx="7408333" cy="345069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B050"/>
                </a:solidFill>
              </a:rPr>
              <a:t>п</a:t>
            </a:r>
            <a:r>
              <a:rPr lang="ru-RU" sz="2800" dirty="0" smtClean="0">
                <a:solidFill>
                  <a:srgbClr val="00B050"/>
                </a:solidFill>
              </a:rPr>
              <a:t>ознакомить детей с легендой о том, как появилось мороженое;</a:t>
            </a:r>
          </a:p>
          <a:p>
            <a:r>
              <a:rPr lang="ru-RU" sz="2800" dirty="0">
                <a:solidFill>
                  <a:srgbClr val="00B050"/>
                </a:solidFill>
              </a:rPr>
              <a:t>с</a:t>
            </a:r>
            <a:r>
              <a:rPr lang="ru-RU" sz="2800" dirty="0" smtClean="0">
                <a:solidFill>
                  <a:srgbClr val="00B050"/>
                </a:solidFill>
              </a:rPr>
              <a:t>бор информации из книг и интернет-источников;</a:t>
            </a:r>
          </a:p>
          <a:p>
            <a:r>
              <a:rPr lang="ru-RU" sz="2800" dirty="0">
                <a:solidFill>
                  <a:srgbClr val="00B050"/>
                </a:solidFill>
              </a:rPr>
              <a:t>подбор картинок, иллюстраций, загадок, стихов;</a:t>
            </a:r>
          </a:p>
          <a:p>
            <a:r>
              <a:rPr lang="ru-RU" sz="2800" dirty="0">
                <a:solidFill>
                  <a:srgbClr val="00B050"/>
                </a:solidFill>
              </a:rPr>
              <a:t>сбор детьми и родителями этикеток от любимого лакомства;</a:t>
            </a:r>
          </a:p>
          <a:p>
            <a:r>
              <a:rPr lang="ru-RU" sz="2800" dirty="0">
                <a:solidFill>
                  <a:srgbClr val="00B050"/>
                </a:solidFill>
              </a:rPr>
              <a:t>о</a:t>
            </a:r>
            <a:r>
              <a:rPr lang="ru-RU" sz="2800" dirty="0" smtClean="0">
                <a:solidFill>
                  <a:srgbClr val="00B050"/>
                </a:solidFill>
              </a:rPr>
              <a:t>пытно-экспериментальная деятельность.</a:t>
            </a:r>
          </a:p>
          <a:p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24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420888"/>
            <a:ext cx="7408333" cy="34506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400" b="1" dirty="0">
                <a:solidFill>
                  <a:srgbClr val="00B050"/>
                </a:solidFill>
              </a:rPr>
              <a:t>Польза:</a:t>
            </a:r>
          </a:p>
          <a:p>
            <a:r>
              <a:rPr lang="ru-RU" sz="3400" b="1" dirty="0">
                <a:solidFill>
                  <a:srgbClr val="00B050"/>
                </a:solidFill>
              </a:rPr>
              <a:t>«Спасает от жары и жажды»</a:t>
            </a:r>
          </a:p>
          <a:p>
            <a:r>
              <a:rPr lang="ru-RU" sz="3400" b="1" dirty="0">
                <a:solidFill>
                  <a:srgbClr val="00B050"/>
                </a:solidFill>
              </a:rPr>
              <a:t> «В мороженое добавляют фрукты»</a:t>
            </a:r>
          </a:p>
          <a:p>
            <a:r>
              <a:rPr lang="ru-RU" sz="3400" b="1" dirty="0">
                <a:solidFill>
                  <a:srgbClr val="00B050"/>
                </a:solidFill>
              </a:rPr>
              <a:t> «В мороженом полезное молоко»</a:t>
            </a:r>
          </a:p>
          <a:p>
            <a:r>
              <a:rPr lang="ru-RU" sz="3400" b="1" dirty="0">
                <a:solidFill>
                  <a:srgbClr val="00B050"/>
                </a:solidFill>
              </a:rPr>
              <a:t> «В нем кальций»</a:t>
            </a:r>
          </a:p>
          <a:p>
            <a:pPr marL="0" indent="0">
              <a:buNone/>
            </a:pPr>
            <a:r>
              <a:rPr lang="ru-RU" sz="3400" b="1" dirty="0">
                <a:solidFill>
                  <a:srgbClr val="00B050"/>
                </a:solidFill>
              </a:rPr>
              <a:t>Вред:</a:t>
            </a:r>
          </a:p>
          <a:p>
            <a:r>
              <a:rPr lang="ru-RU" sz="3400" b="1" dirty="0">
                <a:solidFill>
                  <a:srgbClr val="00B050"/>
                </a:solidFill>
              </a:rPr>
              <a:t>«Если есть большими кусками – заболит горло»</a:t>
            </a:r>
          </a:p>
          <a:p>
            <a:r>
              <a:rPr lang="ru-RU" sz="3400" b="1" dirty="0">
                <a:solidFill>
                  <a:srgbClr val="00B050"/>
                </a:solidFill>
              </a:rPr>
              <a:t> «Если съешь много - заболеешь»</a:t>
            </a:r>
          </a:p>
          <a:p>
            <a:r>
              <a:rPr lang="ru-RU" sz="3400" b="1" dirty="0">
                <a:solidFill>
                  <a:srgbClr val="00B050"/>
                </a:solidFill>
              </a:rPr>
              <a:t> «В мороженом красители и консерванты»</a:t>
            </a:r>
          </a:p>
          <a:p>
            <a:r>
              <a:rPr lang="ru-RU" sz="3400" b="1" dirty="0">
                <a:solidFill>
                  <a:srgbClr val="00B050"/>
                </a:solidFill>
              </a:rPr>
              <a:t> «Много сахара»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Высказывания детей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5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348880"/>
            <a:ext cx="7408333" cy="4209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Оказывается</a:t>
            </a:r>
            <a:r>
              <a:rPr lang="ru-RU" sz="2000" b="1" dirty="0">
                <a:solidFill>
                  <a:srgbClr val="00B050"/>
                </a:solidFill>
              </a:rPr>
              <a:t>, если вы едите мороженое, вам надо знать и соблюдать определенные правила!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>
                <a:solidFill>
                  <a:srgbClr val="00B050"/>
                </a:solidFill>
              </a:rPr>
              <a:t>Мороженое – это десерт. Есть его нужно после основного приема пищи, как третье блюдо.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Мороженое </a:t>
            </a:r>
            <a:r>
              <a:rPr lang="ru-RU" sz="2000" b="1" dirty="0">
                <a:solidFill>
                  <a:srgbClr val="00B050"/>
                </a:solidFill>
              </a:rPr>
              <a:t>высококалорийный продукт, поэтому есть его много вредно. В умеренном количестве мороженое способствует выработке гормона радости в организме.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>
                <a:solidFill>
                  <a:srgbClr val="00B050"/>
                </a:solidFill>
              </a:rPr>
              <a:t>Полезно употреблять мороженое с ягодами, фруктами, орехами, тертым черным шоколадом.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>
                <a:solidFill>
                  <a:srgbClr val="00B050"/>
                </a:solidFill>
              </a:rPr>
              <a:t>Нельзя есть мороженое на морозе – можно просудиться и заболеть.</a:t>
            </a:r>
          </a:p>
          <a:p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употребления мороженого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31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88640"/>
            <a:ext cx="7408333" cy="3450696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B050"/>
                </a:solidFill>
              </a:rPr>
              <a:t>Мороженое часто продается на улице, многие едят его прямо на улице на ходу. Тем не менее, нежелательно кушать мороженое в магазинах, транспорте, чтобы не испачкать окружающих и помещение. Об этом часто предупреждают запрещающие таблички с перечеркнутым рожком мороженого. Легче всего испачкаться мороженным эскимо.</a:t>
            </a:r>
          </a:p>
          <a:p>
            <a:r>
              <a:rPr lang="ru-RU" sz="1800" b="1" dirty="0">
                <a:solidFill>
                  <a:srgbClr val="00B050"/>
                </a:solidFill>
              </a:rPr>
              <a:t> В заведениях общественного питания мороженое приносят в вазочках, </a:t>
            </a:r>
            <a:r>
              <a:rPr lang="ru-RU" sz="1800" b="1" dirty="0" err="1">
                <a:solidFill>
                  <a:srgbClr val="00B050"/>
                </a:solidFill>
              </a:rPr>
              <a:t>креманках</a:t>
            </a:r>
            <a:r>
              <a:rPr lang="ru-RU" sz="1800" b="1" dirty="0">
                <a:solidFill>
                  <a:srgbClr val="00B050"/>
                </a:solidFill>
              </a:rPr>
              <a:t> или специальных тарелочках, уже политое сиропом, шоколадом и прочими вкусностями. Вазочки и </a:t>
            </a:r>
            <a:r>
              <a:rPr lang="ru-RU" sz="1800" b="1" dirty="0" err="1">
                <a:solidFill>
                  <a:srgbClr val="00B050"/>
                </a:solidFill>
              </a:rPr>
              <a:t>креманки</a:t>
            </a:r>
            <a:r>
              <a:rPr lang="ru-RU" sz="1800" b="1" dirty="0">
                <a:solidFill>
                  <a:srgbClr val="00B050"/>
                </a:solidFill>
              </a:rPr>
              <a:t> ставят на подставки, где лежит десертная ложка.</a:t>
            </a:r>
          </a:p>
          <a:p>
            <a:r>
              <a:rPr lang="ru-RU" sz="1800" b="1" dirty="0">
                <a:solidFill>
                  <a:srgbClr val="00B050"/>
                </a:solidFill>
              </a:rPr>
              <a:t> Прежде чем начать есть мороженое, надо подождать, пока оно станет немного теплее.</a:t>
            </a:r>
          </a:p>
          <a:p>
            <a:r>
              <a:rPr lang="ru-RU" sz="1800" b="1" dirty="0">
                <a:solidFill>
                  <a:srgbClr val="00B050"/>
                </a:solidFill>
              </a:rPr>
              <a:t> Надо есть мороженое маленькими кусочками, пососать на языке и проглотить.</a:t>
            </a:r>
          </a:p>
          <a:p>
            <a:r>
              <a:rPr lang="ru-RU" sz="1800" b="1" dirty="0">
                <a:solidFill>
                  <a:srgbClr val="00B050"/>
                </a:solidFill>
              </a:rPr>
              <a:t> Все несъедобное снять! Все украшения, которые вы не собираетесь есть, кладите на подставку.</a:t>
            </a:r>
          </a:p>
          <a:p>
            <a:r>
              <a:rPr lang="ru-RU" sz="1800" b="1" dirty="0">
                <a:solidFill>
                  <a:srgbClr val="00B050"/>
                </a:solidFill>
              </a:rPr>
              <a:t>мороженое отламывают ложкой от шарика, слегка приминая. Брать его нужно на кончик ложки! Целая ложка мороженого, отправленная в рот, считается дурным тоном. Каждый раз ложка должна оставаться почти чистой. Когда мороженое уже съедено, ложечку класть нужно на подставку, а не в вазочку.</a:t>
            </a:r>
          </a:p>
          <a:p>
            <a:endParaRPr lang="ru-RU" sz="1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5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Собрали этикетки от мороженого и сделали аппликацию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пользователь\Desktop\фото проект\P60901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6912768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0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844824"/>
            <a:ext cx="7408333" cy="44973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Берем </a:t>
            </a:r>
            <a:r>
              <a:rPr lang="ru-RU" sz="2800" dirty="0">
                <a:solidFill>
                  <a:srgbClr val="00B050"/>
                </a:solidFill>
              </a:rPr>
              <a:t>2 кружки, в одну наливаем воду, во вторую молоко. Затем в обе добавляем сахар, и смотрим, где сахар растворится быстрее. Затем полученную смесь замораживаем, и ждем, получится ли мороженое.</a:t>
            </a:r>
          </a:p>
          <a:p>
            <a:r>
              <a:rPr lang="ru-RU" sz="2800" dirty="0">
                <a:solidFill>
                  <a:srgbClr val="00B050"/>
                </a:solidFill>
              </a:rPr>
              <a:t>Вывод: мороженое не получилось, получилась сладкая замороженная молочная смесь.</a:t>
            </a:r>
          </a:p>
          <a:p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/>
          <a:lstStyle/>
          <a:p>
            <a:r>
              <a:rPr lang="ru-RU" dirty="0"/>
              <a:t>Ход </a:t>
            </a:r>
            <a:r>
              <a:rPr lang="ru-RU" dirty="0" smtClean="0"/>
              <a:t>эксперимента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7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122</TotalTime>
  <Words>670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«Мороженое: вред или польза?» </vt:lpstr>
      <vt:lpstr>Презентация PowerPoint</vt:lpstr>
      <vt:lpstr>Цель проекта: Развитие познавательного интереса и расширение кругозора детей посредством узнавания, поиска новой информации о мороженом, а также путем экспериментирования. </vt:lpstr>
      <vt:lpstr>Этапы работы:</vt:lpstr>
      <vt:lpstr>Высказывания детей</vt:lpstr>
      <vt:lpstr>Правила употребления мороженого</vt:lpstr>
      <vt:lpstr>Презентация PowerPoint</vt:lpstr>
      <vt:lpstr>Собрали этикетки от мороженого и сделали аппликацию </vt:lpstr>
      <vt:lpstr>Ход эксперимента</vt:lpstr>
      <vt:lpstr>1 эксперимент</vt:lpstr>
      <vt:lpstr>2 Эксперимент. </vt:lpstr>
      <vt:lpstr>Презентация PowerPoint</vt:lpstr>
      <vt:lpstr>3 эксперимент</vt:lpstr>
      <vt:lpstr>Презентация PowerPoint</vt:lpstr>
      <vt:lpstr>Приятного аппетита!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</cp:revision>
  <dcterms:created xsi:type="dcterms:W3CDTF">2015-06-14T14:05:03Z</dcterms:created>
  <dcterms:modified xsi:type="dcterms:W3CDTF">2015-06-18T17:32:15Z</dcterms:modified>
</cp:coreProperties>
</file>