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58" r:id="rId5"/>
    <p:sldId id="266" r:id="rId6"/>
    <p:sldId id="269" r:id="rId7"/>
    <p:sldId id="259" r:id="rId8"/>
    <p:sldId id="260" r:id="rId9"/>
    <p:sldId id="262" r:id="rId10"/>
    <p:sldId id="270" r:id="rId11"/>
    <p:sldId id="271" r:id="rId12"/>
    <p:sldId id="272" r:id="rId13"/>
    <p:sldId id="273" r:id="rId14"/>
    <p:sldId id="278" r:id="rId15"/>
    <p:sldId id="279" r:id="rId16"/>
    <p:sldId id="274" r:id="rId17"/>
    <p:sldId id="275" r:id="rId18"/>
    <p:sldId id="280" r:id="rId19"/>
    <p:sldId id="276" r:id="rId20"/>
    <p:sldId id="277" r:id="rId21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2C16"/>
    <a:srgbClr val="0C788E"/>
    <a:srgbClr val="006666"/>
    <a:srgbClr val="0099CC"/>
    <a:srgbClr val="3366CC"/>
    <a:srgbClr val="660033"/>
    <a:srgbClr val="003399"/>
    <a:srgbClr val="66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23" autoAdjust="0"/>
    <p:restoredTop sz="94652" autoAdjust="0"/>
  </p:normalViewPr>
  <p:slideViewPr>
    <p:cSldViewPr>
      <p:cViewPr varScale="1">
        <p:scale>
          <a:sx n="69" d="100"/>
          <a:sy n="69" d="100"/>
        </p:scale>
        <p:origin x="-134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7DDD2-CD40-464E-BCB3-223DDAD687FC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C7A4B3-F2FE-46B5-8EDC-CC55D147B95A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FB6DA0-3AE5-4C8A-B167-7F67B5E46D0A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B3C41-8252-4CE6-AE5D-13B6326D960A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E95704-1695-47AA-B80E-9AD234717ACE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34D9B-80DB-4168-98AD-CF532CE9DD46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EBC5D-3868-449B-A89D-35D5F006D205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D8A53E-7788-4B9E-A619-779A1A7F0982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04EAE-C510-4E95-9824-ED2845C26861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7BBF5D-FBBB-4877-AB97-E56DA4929B78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F94DD-FB7A-4E34-9B72-0CF1C8253FA4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ABFDEE3-3E05-4A66-9B60-0A20B037DF6B}" type="slidenum">
              <a:rPr lang="es-ES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1907704" y="260648"/>
            <a:ext cx="5832475" cy="642942"/>
          </a:xfrm>
        </p:spPr>
        <p:txBody>
          <a:bodyPr/>
          <a:lstStyle/>
          <a:p>
            <a:r>
              <a:rPr lang="ru-RU" sz="1200" b="1" dirty="0" smtClean="0"/>
              <a:t>АВТОНОМНОЕ ДОШКОЛЬНОЕ ОБРАЗОВАТЕЛЬНОЕ УЧРЕЖДЕНИЕ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b="1" dirty="0" smtClean="0"/>
              <a:t>«</a:t>
            </a:r>
            <a:r>
              <a:rPr lang="ru-RU" sz="1200" b="1" u="sng" dirty="0" smtClean="0"/>
              <a:t>ЮРГИНСКИЙ ДЕТСКИЙ САД ЮРГИНСКОГО</a:t>
            </a:r>
            <a:br>
              <a:rPr lang="ru-RU" sz="1200" b="1" u="sng" dirty="0" smtClean="0"/>
            </a:br>
            <a:r>
              <a:rPr lang="ru-RU" sz="1200" b="1" u="sng" dirty="0" smtClean="0"/>
              <a:t> МУНИЦИПАЛЬНОГО РАЙОНА»</a:t>
            </a:r>
            <a:endParaRPr lang="es-ES" sz="1200" b="1" dirty="0">
              <a:solidFill>
                <a:srgbClr val="6633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5143512"/>
            <a:ext cx="4143404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Алексеева Светлана Николаевна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воспитатель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I</a:t>
            </a:r>
            <a:r>
              <a:rPr lang="ru-RU" dirty="0" smtClean="0">
                <a:solidFill>
                  <a:schemeClr val="tx1"/>
                </a:solidFill>
              </a:rPr>
              <a:t> категории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Rectangle 150"/>
          <p:cNvSpPr txBox="1">
            <a:spLocks noChangeArrowheads="1"/>
          </p:cNvSpPr>
          <p:nvPr/>
        </p:nvSpPr>
        <p:spPr bwMode="auto">
          <a:xfrm>
            <a:off x="1979712" y="1988840"/>
            <a:ext cx="5832475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buNone/>
            </a:pPr>
            <a:endParaRPr lang="ru-RU" sz="3200" b="1" dirty="0" smtClean="0"/>
          </a:p>
          <a:p>
            <a:pPr algn="ctr">
              <a:buNone/>
            </a:pPr>
            <a:endParaRPr lang="ru-RU" sz="3200" b="1" dirty="0" smtClean="0"/>
          </a:p>
          <a:p>
            <a:pPr algn="ctr">
              <a:buNone/>
            </a:pPr>
            <a:endParaRPr lang="ru-RU" sz="3200" b="1" dirty="0" smtClean="0"/>
          </a:p>
          <a:p>
            <a:pPr algn="ctr">
              <a:buNone/>
            </a:pPr>
            <a:r>
              <a:rPr lang="ru-RU" sz="3200" b="1" dirty="0" smtClean="0"/>
              <a:t>ПЕДАГОГИЧЕСКИЙ ОПЫТ ПО ТЕМЕ:</a:t>
            </a:r>
          </a:p>
          <a:p>
            <a:pPr algn="ctr">
              <a:buNone/>
            </a:pPr>
            <a:endParaRPr lang="ru-RU" sz="2800" b="1" dirty="0" smtClean="0"/>
          </a:p>
          <a:p>
            <a:pPr algn="ctr">
              <a:buNone/>
            </a:pPr>
            <a:r>
              <a:rPr lang="ru-RU" sz="1400" b="1" i="1" dirty="0" smtClean="0"/>
              <a:t> </a:t>
            </a:r>
            <a:r>
              <a:rPr lang="ru-RU" sz="3200" b="1" i="1" dirty="0" smtClean="0"/>
              <a:t>«Воспитание здорового образа жизни через занятия по </a:t>
            </a:r>
            <a:r>
              <a:rPr lang="ru-RU" sz="3200" b="1" i="1" dirty="0" err="1" smtClean="0"/>
              <a:t>валеологии</a:t>
            </a:r>
            <a:r>
              <a:rPr lang="ru-RU" sz="3200" b="1" i="1" dirty="0" smtClean="0"/>
              <a:t>»</a:t>
            </a:r>
          </a:p>
          <a:p>
            <a:pPr algn="r">
              <a:buNone/>
            </a:pPr>
            <a:endParaRPr lang="ru-RU" sz="1400" b="1" dirty="0" smtClean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rot="10800000" flipV="1">
            <a:off x="12144428" y="2143116"/>
            <a:ext cx="142876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/>
          <a:lstStyle/>
          <a:p>
            <a:pPr algn="ctr">
              <a:buNone/>
            </a:pPr>
            <a:r>
              <a:rPr lang="ru-RU" b="1" i="1" dirty="0" smtClean="0"/>
              <a:t>«Мы и природа»</a:t>
            </a:r>
          </a:p>
          <a:p>
            <a:pPr algn="ctr">
              <a:buNone/>
            </a:pPr>
            <a:endParaRPr lang="ru-RU" b="1" i="1" dirty="0"/>
          </a:p>
        </p:txBody>
      </p:sp>
      <p:pic>
        <p:nvPicPr>
          <p:cNvPr id="1026" name="Picture 2" descr="G:\фотки алекс\DSCN0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713" y="1071546"/>
            <a:ext cx="4045763" cy="2643206"/>
          </a:xfrm>
          <a:prstGeom prst="rect">
            <a:avLst/>
          </a:prstGeom>
          <a:noFill/>
        </p:spPr>
      </p:pic>
      <p:pic>
        <p:nvPicPr>
          <p:cNvPr id="1027" name="Picture 3" descr="G:\фотки алекс\DSCN06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248" y="1092392"/>
            <a:ext cx="3786156" cy="2693798"/>
          </a:xfrm>
          <a:prstGeom prst="rect">
            <a:avLst/>
          </a:prstGeom>
          <a:noFill/>
        </p:spPr>
      </p:pic>
      <p:pic>
        <p:nvPicPr>
          <p:cNvPr id="2" name="Picture 2" descr="G:\P10305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2348880"/>
            <a:ext cx="5500192" cy="4125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554683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«Полезные продукты»</a:t>
            </a:r>
            <a:endParaRPr lang="ru-RU" b="1" dirty="0"/>
          </a:p>
        </p:txBody>
      </p:sp>
      <p:pic>
        <p:nvPicPr>
          <p:cNvPr id="6147" name="Picture 3" descr="G:\фотки алексеева\DSCN03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713" y="1214422"/>
            <a:ext cx="3736973" cy="2500329"/>
          </a:xfrm>
          <a:prstGeom prst="rect">
            <a:avLst/>
          </a:prstGeom>
          <a:noFill/>
        </p:spPr>
      </p:pic>
      <p:pic>
        <p:nvPicPr>
          <p:cNvPr id="6148" name="Picture 4" descr="G:\фотки алексеева\108NIKON\DSCN9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181614"/>
            <a:ext cx="3663948" cy="2533138"/>
          </a:xfrm>
          <a:prstGeom prst="rect">
            <a:avLst/>
          </a:prstGeom>
          <a:noFill/>
        </p:spPr>
      </p:pic>
      <p:pic>
        <p:nvPicPr>
          <p:cNvPr id="3074" name="Picture 2" descr="G:\фотки алекс\DSCN06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790292"/>
            <a:ext cx="3879849" cy="2512313"/>
          </a:xfrm>
          <a:prstGeom prst="rect">
            <a:avLst/>
          </a:prstGeom>
          <a:noFill/>
        </p:spPr>
      </p:pic>
      <p:pic>
        <p:nvPicPr>
          <p:cNvPr id="3075" name="Picture 3" descr="G:\фотки алекс\DSCN06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857628"/>
            <a:ext cx="3663948" cy="2428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/>
          <a:lstStyle/>
          <a:p>
            <a:pPr algn="ctr">
              <a:buNone/>
            </a:pPr>
            <a:r>
              <a:rPr lang="ru-RU" b="1" i="1" dirty="0" smtClean="0"/>
              <a:t>«Игровые массажи»</a:t>
            </a:r>
          </a:p>
          <a:p>
            <a:pPr algn="ctr">
              <a:buNone/>
            </a:pPr>
            <a:endParaRPr lang="ru-RU" b="1" i="1" dirty="0"/>
          </a:p>
        </p:txBody>
      </p:sp>
      <p:pic>
        <p:nvPicPr>
          <p:cNvPr id="7171" name="Picture 3" descr="G:\фотки алексеева\DSCN03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3639918" cy="2500330"/>
          </a:xfrm>
          <a:prstGeom prst="rect">
            <a:avLst/>
          </a:prstGeom>
          <a:noFill/>
        </p:spPr>
      </p:pic>
      <p:pic>
        <p:nvPicPr>
          <p:cNvPr id="7172" name="Picture 4" descr="G:\фотки алексеева\Фото04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142984"/>
            <a:ext cx="3672978" cy="2604148"/>
          </a:xfrm>
          <a:prstGeom prst="rect">
            <a:avLst/>
          </a:prstGeom>
          <a:noFill/>
        </p:spPr>
      </p:pic>
      <p:pic>
        <p:nvPicPr>
          <p:cNvPr id="7173" name="Picture 5" descr="G:\фотки алексеева\Фото04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3786190"/>
            <a:ext cx="3929090" cy="2714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«</a:t>
            </a:r>
            <a:r>
              <a:rPr lang="ru-RU" b="1" dirty="0" err="1" smtClean="0"/>
              <a:t>Физминутки</a:t>
            </a:r>
            <a:r>
              <a:rPr lang="ru-RU" b="1" dirty="0" smtClean="0"/>
              <a:t> и гимнастика после сна»</a:t>
            </a:r>
          </a:p>
          <a:p>
            <a:pPr algn="ctr">
              <a:buNone/>
            </a:pPr>
            <a:endParaRPr lang="ru-RU" b="1" dirty="0"/>
          </a:p>
        </p:txBody>
      </p:sp>
      <p:pic>
        <p:nvPicPr>
          <p:cNvPr id="8195" name="Picture 3" descr="G:\фотки алексеева\DSCN02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3" y="1142984"/>
            <a:ext cx="3929089" cy="2357454"/>
          </a:xfrm>
          <a:prstGeom prst="rect">
            <a:avLst/>
          </a:prstGeom>
          <a:noFill/>
        </p:spPr>
      </p:pic>
      <p:pic>
        <p:nvPicPr>
          <p:cNvPr id="8196" name="Picture 4" descr="G:\фотки алексеева\DSCN04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142984"/>
            <a:ext cx="3735386" cy="2357454"/>
          </a:xfrm>
          <a:prstGeom prst="rect">
            <a:avLst/>
          </a:prstGeom>
          <a:noFill/>
        </p:spPr>
      </p:pic>
      <p:pic>
        <p:nvPicPr>
          <p:cNvPr id="8198" name="Picture 6" descr="G:\фотки алексеева\Фото04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573016"/>
            <a:ext cx="4000528" cy="3000396"/>
          </a:xfrm>
          <a:prstGeom prst="rect">
            <a:avLst/>
          </a:prstGeom>
          <a:noFill/>
        </p:spPr>
      </p:pic>
      <p:pic>
        <p:nvPicPr>
          <p:cNvPr id="2050" name="Picture 2" descr="G:\фотки алексеева\SAM_27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1268760"/>
            <a:ext cx="3983714" cy="53116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/>
          <a:lstStyle/>
          <a:p>
            <a:pPr algn="ctr">
              <a:buNone/>
            </a:pPr>
            <a:r>
              <a:rPr lang="ru-RU" b="1" i="1" dirty="0" smtClean="0"/>
              <a:t>«Дидактические игры»</a:t>
            </a:r>
          </a:p>
          <a:p>
            <a:pPr algn="ctr">
              <a:buNone/>
            </a:pPr>
            <a:endParaRPr lang="ru-RU" b="1" i="1" dirty="0"/>
          </a:p>
        </p:txBody>
      </p:sp>
      <p:pic>
        <p:nvPicPr>
          <p:cNvPr id="2051" name="Picture 3" descr="G:\фотки алекс\DSCN06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08720"/>
            <a:ext cx="3565629" cy="2428892"/>
          </a:xfrm>
          <a:prstGeom prst="rect">
            <a:avLst/>
          </a:prstGeom>
          <a:noFill/>
        </p:spPr>
      </p:pic>
      <p:pic>
        <p:nvPicPr>
          <p:cNvPr id="2052" name="Picture 4" descr="G:\фотки алекс\DSCN06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928670"/>
            <a:ext cx="3353596" cy="2357454"/>
          </a:xfrm>
          <a:prstGeom prst="rect">
            <a:avLst/>
          </a:prstGeom>
          <a:noFill/>
        </p:spPr>
      </p:pic>
      <p:pic>
        <p:nvPicPr>
          <p:cNvPr id="2053" name="Picture 5" descr="G:\фотки алекс\DSCN06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429000"/>
            <a:ext cx="3929090" cy="27860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/>
          <a:lstStyle/>
          <a:p>
            <a:pPr algn="ctr">
              <a:buNone/>
            </a:pPr>
            <a:r>
              <a:rPr lang="ru-RU" b="1" i="1" dirty="0" smtClean="0"/>
              <a:t>«Подвижные игры»</a:t>
            </a:r>
          </a:p>
          <a:p>
            <a:pPr algn="ctr">
              <a:buNone/>
            </a:pPr>
            <a:endParaRPr lang="ru-RU" b="1" i="1" dirty="0"/>
          </a:p>
        </p:txBody>
      </p:sp>
      <p:pic>
        <p:nvPicPr>
          <p:cNvPr id="3075" name="Picture 3" descr="G:\фотки алекс\DSCN06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052736"/>
            <a:ext cx="3527252" cy="2532284"/>
          </a:xfrm>
          <a:prstGeom prst="rect">
            <a:avLst/>
          </a:prstGeom>
          <a:noFill/>
        </p:spPr>
      </p:pic>
      <p:pic>
        <p:nvPicPr>
          <p:cNvPr id="3076" name="Picture 4" descr="G:\фотки алекс\DSCN06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5" y="1071547"/>
            <a:ext cx="3567909" cy="2531056"/>
          </a:xfrm>
          <a:prstGeom prst="rect">
            <a:avLst/>
          </a:prstGeom>
          <a:noFill/>
        </p:spPr>
      </p:pic>
      <p:pic>
        <p:nvPicPr>
          <p:cNvPr id="3077" name="Picture 5" descr="G:\фотки алекс\DSCN06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3789040"/>
            <a:ext cx="4118404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/>
          <a:lstStyle/>
          <a:p>
            <a:pPr algn="ctr">
              <a:buNone/>
            </a:pPr>
            <a:r>
              <a:rPr lang="ru-RU" b="1" i="1" dirty="0" smtClean="0"/>
              <a:t>Совместные мероприятия с родителями</a:t>
            </a:r>
          </a:p>
          <a:p>
            <a:pPr algn="ctr">
              <a:buNone/>
            </a:pPr>
            <a:endParaRPr lang="ru-RU" b="1" i="1" dirty="0"/>
          </a:p>
        </p:txBody>
      </p:sp>
      <p:pic>
        <p:nvPicPr>
          <p:cNvPr id="9218" name="Picture 2" descr="G:\фотки алексеева\108NIKON\DSCN89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71612"/>
            <a:ext cx="3879849" cy="2143140"/>
          </a:xfrm>
          <a:prstGeom prst="rect">
            <a:avLst/>
          </a:prstGeom>
          <a:noFill/>
        </p:spPr>
      </p:pic>
      <p:pic>
        <p:nvPicPr>
          <p:cNvPr id="9219" name="Picture 3" descr="G:\фотки алексеева\108NIKON\DSCN9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500174"/>
            <a:ext cx="3806824" cy="2286016"/>
          </a:xfrm>
          <a:prstGeom prst="rect">
            <a:avLst/>
          </a:prstGeom>
          <a:noFill/>
        </p:spPr>
      </p:pic>
      <p:pic>
        <p:nvPicPr>
          <p:cNvPr id="9220" name="Picture 4" descr="G:\фотки алекс\DSCN73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1" y="3857628"/>
            <a:ext cx="3929089" cy="2533646"/>
          </a:xfrm>
          <a:prstGeom prst="rect">
            <a:avLst/>
          </a:prstGeom>
          <a:noFill/>
        </p:spPr>
      </p:pic>
      <p:pic>
        <p:nvPicPr>
          <p:cNvPr id="9221" name="Picture 5" descr="G:\фотки алекс\DSCN73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857627"/>
            <a:ext cx="3878262" cy="25336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/>
          <a:lstStyle/>
          <a:p>
            <a:pPr algn="ctr">
              <a:buNone/>
            </a:pPr>
            <a:r>
              <a:rPr lang="ru-RU" b="1" i="1" dirty="0" smtClean="0"/>
              <a:t>Занятие – практикум </a:t>
            </a:r>
          </a:p>
          <a:p>
            <a:pPr algn="ctr">
              <a:buNone/>
            </a:pPr>
            <a:r>
              <a:rPr lang="ru-RU" b="1" i="1" dirty="0" smtClean="0"/>
              <a:t>«Гимнастика после сна»</a:t>
            </a:r>
          </a:p>
          <a:p>
            <a:pPr algn="ctr">
              <a:buNone/>
            </a:pPr>
            <a:endParaRPr lang="ru-RU" b="1" i="1" dirty="0"/>
          </a:p>
        </p:txBody>
      </p:sp>
      <p:pic>
        <p:nvPicPr>
          <p:cNvPr id="5123" name="Picture 3" descr="G:\фотки алексеева\DSCN06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571612"/>
            <a:ext cx="5214975" cy="371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/>
          <a:lstStyle/>
          <a:p>
            <a:pPr algn="ctr">
              <a:buNone/>
            </a:pPr>
            <a:r>
              <a:rPr lang="ru-RU" b="1" i="1" dirty="0" smtClean="0"/>
              <a:t>«Диагностика»</a:t>
            </a:r>
          </a:p>
          <a:p>
            <a:pPr algn="ctr">
              <a:buNone/>
            </a:pPr>
            <a:endParaRPr lang="ru-RU" b="1" i="1" dirty="0" smtClean="0"/>
          </a:p>
          <a:p>
            <a:pPr algn="ctr">
              <a:buNone/>
            </a:pPr>
            <a:endParaRPr lang="ru-RU" b="1" i="1" dirty="0"/>
          </a:p>
        </p:txBody>
      </p:sp>
      <p:pic>
        <p:nvPicPr>
          <p:cNvPr id="1034" name="Picture 10" descr="G:\фотки алексеева\DSCN04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928670"/>
            <a:ext cx="4023510" cy="2643206"/>
          </a:xfrm>
          <a:prstGeom prst="rect">
            <a:avLst/>
          </a:prstGeom>
          <a:noFill/>
        </p:spPr>
      </p:pic>
      <p:pic>
        <p:nvPicPr>
          <p:cNvPr id="1035" name="Picture 11" descr="G:\фотки алексеева\Фото04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928670"/>
            <a:ext cx="4000528" cy="2643206"/>
          </a:xfrm>
          <a:prstGeom prst="rect">
            <a:avLst/>
          </a:prstGeom>
          <a:noFill/>
        </p:spPr>
      </p:pic>
      <p:pic>
        <p:nvPicPr>
          <p:cNvPr id="1036" name="Picture 12" descr="G:\фотки алексеева\Фото03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3717032"/>
            <a:ext cx="4000528" cy="2571768"/>
          </a:xfrm>
          <a:prstGeom prst="rect">
            <a:avLst/>
          </a:prstGeom>
          <a:noFill/>
        </p:spPr>
      </p:pic>
      <p:pic>
        <p:nvPicPr>
          <p:cNvPr id="1026" name="Picture 2" descr="F:\WP_20150119_0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908720"/>
            <a:ext cx="7236296" cy="5427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/>
          <a:lstStyle/>
          <a:p>
            <a:pPr algn="just">
              <a:buNone/>
            </a:pPr>
            <a:endParaRPr lang="ru-RU" dirty="0" smtClean="0"/>
          </a:p>
          <a:p>
            <a:pPr algn="just">
              <a:buNone/>
            </a:pPr>
            <a:endParaRPr lang="ru-RU" dirty="0" smtClean="0"/>
          </a:p>
          <a:p>
            <a:pPr algn="just">
              <a:buNone/>
            </a:pPr>
            <a:r>
              <a:rPr lang="ru-RU" dirty="0" smtClean="0"/>
              <a:t>Быть здоровым – естественное желание каждого человека. Надо учить ребенка любви к себе, к людям, к жизни. Только человек, живущий в гармонии с собой и с миром, будет действительно здоров.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i="1" dirty="0" smtClean="0"/>
              <a:t>Цель: воспитать у детей потребность в здоровом образе жизни, формировать ответственность за  сохранение  собственного здоровья.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ru-RU" sz="2000" dirty="0" smtClean="0"/>
              <a:t>	Задачи: </a:t>
            </a:r>
          </a:p>
          <a:p>
            <a:pPr>
              <a:buNone/>
            </a:pPr>
            <a:r>
              <a:rPr lang="ru-RU" sz="2000" dirty="0" smtClean="0"/>
              <a:t>	- углубление знаний детей о строении организма человека;</a:t>
            </a:r>
          </a:p>
          <a:p>
            <a:pPr>
              <a:buNone/>
            </a:pPr>
            <a:r>
              <a:rPr lang="ru-RU" sz="2000" dirty="0" smtClean="0"/>
              <a:t>	- воспитание у детей заботы о своем организме, желание быть всегда здоровым; </a:t>
            </a:r>
          </a:p>
          <a:p>
            <a:pPr>
              <a:buNone/>
            </a:pPr>
            <a:r>
              <a:rPr lang="ru-RU" sz="2000" dirty="0" smtClean="0"/>
              <a:t>	- овладение практическими навыками ухода за телом;</a:t>
            </a:r>
          </a:p>
          <a:p>
            <a:pPr>
              <a:buNone/>
            </a:pPr>
            <a:r>
              <a:rPr lang="ru-RU" sz="2000" dirty="0" smtClean="0"/>
              <a:t>	-  воспитание у детей самоуважение, чувство социальной значимости, самоутверждения в своей неповторимости, индивидуальности в глазах сверстников и взрослых;</a:t>
            </a:r>
          </a:p>
          <a:p>
            <a:pPr>
              <a:buNone/>
            </a:pPr>
            <a:r>
              <a:rPr lang="ru-RU" sz="2000" dirty="0" smtClean="0"/>
              <a:t>	- формирование у детей мотивации на здоровье и здоровый образ жизни.</a:t>
            </a:r>
          </a:p>
          <a:p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857232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ru-RU" sz="6000" b="1" i="1" dirty="0" smtClean="0"/>
          </a:p>
          <a:p>
            <a:pPr algn="ctr">
              <a:buNone/>
            </a:pPr>
            <a:r>
              <a:rPr lang="ru-RU" sz="6000" b="1" i="1" dirty="0" smtClean="0"/>
              <a:t>Спасибо за </a:t>
            </a:r>
          </a:p>
          <a:p>
            <a:pPr algn="ctr">
              <a:buNone/>
            </a:pPr>
            <a:r>
              <a:rPr lang="ru-RU" sz="6000" b="1" i="1" dirty="0" smtClean="0"/>
              <a:t>внимание!</a:t>
            </a:r>
            <a:endParaRPr lang="ru-RU" sz="6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42918"/>
            <a:ext cx="8229600" cy="5483245"/>
          </a:xfrm>
        </p:spPr>
        <p:txBody>
          <a:bodyPr/>
          <a:lstStyle/>
          <a:p>
            <a:pPr algn="ctr">
              <a:buNone/>
            </a:pPr>
            <a:r>
              <a:rPr lang="ru-RU" sz="2800" b="1" i="1" dirty="0" smtClean="0"/>
              <a:t>Ожидаемый результат:</a:t>
            </a:r>
          </a:p>
          <a:p>
            <a:pPr>
              <a:buFontTx/>
              <a:buChar char="-"/>
            </a:pPr>
            <a:endParaRPr lang="ru-RU" sz="2800" b="1" i="1" dirty="0" smtClean="0"/>
          </a:p>
          <a:p>
            <a:pPr>
              <a:buFontTx/>
              <a:buChar char="-"/>
            </a:pPr>
            <a:r>
              <a:rPr lang="ru-RU" sz="2000" dirty="0" smtClean="0"/>
              <a:t>осознание родителями и детьми понятия «здоровый образ жизни» и влияние образа жизни на состояние здоровья;</a:t>
            </a:r>
          </a:p>
          <a:p>
            <a:pPr>
              <a:buNone/>
            </a:pPr>
            <a:r>
              <a:rPr lang="ru-RU" sz="2000" dirty="0" smtClean="0"/>
              <a:t> </a:t>
            </a:r>
          </a:p>
          <a:p>
            <a:pPr>
              <a:buFontTx/>
              <a:buChar char="-"/>
            </a:pPr>
            <a:r>
              <a:rPr lang="ru-RU" sz="2000" dirty="0" smtClean="0"/>
              <a:t>повышение уровня адаптации к современным условиям жизни овладение навыками </a:t>
            </a:r>
            <a:r>
              <a:rPr lang="ru-RU" sz="2000" dirty="0" err="1" smtClean="0"/>
              <a:t>самооздоровления</a:t>
            </a:r>
            <a:r>
              <a:rPr lang="ru-RU" sz="2000" dirty="0" smtClean="0"/>
              <a:t>;</a:t>
            </a:r>
          </a:p>
          <a:p>
            <a:pPr>
              <a:buFontTx/>
              <a:buChar char="-"/>
            </a:pPr>
            <a:endParaRPr lang="ru-RU" sz="2000" dirty="0" smtClean="0"/>
          </a:p>
          <a:p>
            <a:pPr>
              <a:buNone/>
            </a:pPr>
            <a:endParaRPr lang="ru-RU" sz="2000" dirty="0" smtClean="0"/>
          </a:p>
          <a:p>
            <a:pPr>
              <a:buFontTx/>
              <a:buChar char="-"/>
            </a:pPr>
            <a:r>
              <a:rPr lang="ru-RU" sz="2000" dirty="0" smtClean="0"/>
              <a:t>-оформление творческих выставок, фотовыставок.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28604"/>
            <a:ext cx="8229600" cy="5697559"/>
          </a:xfrm>
        </p:spPr>
        <p:txBody>
          <a:bodyPr/>
          <a:lstStyle/>
          <a:p>
            <a:pPr algn="ctr">
              <a:buNone/>
            </a:pPr>
            <a:r>
              <a:rPr lang="ru-RU" b="1" i="1" dirty="0" smtClean="0"/>
              <a:t>Работа по </a:t>
            </a:r>
            <a:r>
              <a:rPr lang="ru-RU" b="1" i="1" dirty="0" err="1" smtClean="0"/>
              <a:t>валеологическому</a:t>
            </a:r>
            <a:r>
              <a:rPr lang="ru-RU" b="1" i="1" dirty="0" smtClean="0"/>
              <a:t> воспитанию разделена на 6 блоков:</a:t>
            </a:r>
          </a:p>
          <a:p>
            <a:pPr marL="514350" indent="-514350">
              <a:buAutoNum type="arabicPeriod"/>
            </a:pPr>
            <a:r>
              <a:rPr lang="ru-RU" dirty="0" smtClean="0"/>
              <a:t>«Человек»;</a:t>
            </a:r>
          </a:p>
          <a:p>
            <a:pPr marL="514350" indent="-514350">
              <a:buNone/>
            </a:pPr>
            <a:r>
              <a:rPr lang="ru-RU" dirty="0" smtClean="0"/>
              <a:t>2. «Гигиена и здоровье»;</a:t>
            </a:r>
          </a:p>
          <a:p>
            <a:pPr marL="514350" indent="-514350">
              <a:buNone/>
            </a:pPr>
            <a:r>
              <a:rPr lang="ru-RU" dirty="0" smtClean="0"/>
              <a:t>3. «ОБЖ»;</a:t>
            </a:r>
          </a:p>
          <a:p>
            <a:pPr marL="514350" indent="-514350">
              <a:buNone/>
            </a:pPr>
            <a:r>
              <a:rPr lang="ru-RU" dirty="0" smtClean="0"/>
              <a:t>4. «Здоровое питание»;</a:t>
            </a:r>
          </a:p>
          <a:p>
            <a:pPr marL="514350" indent="-514350">
              <a:buNone/>
            </a:pPr>
            <a:r>
              <a:rPr lang="ru-RU" dirty="0" smtClean="0"/>
              <a:t>5. «Мы и природа»;</a:t>
            </a:r>
          </a:p>
          <a:p>
            <a:pPr marL="514350" indent="-514350">
              <a:buNone/>
            </a:pPr>
            <a:r>
              <a:rPr lang="ru-RU" dirty="0" smtClean="0"/>
              <a:t>6. «Полезные продукты».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00042"/>
            <a:ext cx="8229600" cy="5626121"/>
          </a:xfrm>
        </p:spPr>
        <p:txBody>
          <a:bodyPr/>
          <a:lstStyle/>
          <a:p>
            <a:pPr algn="ctr">
              <a:buNone/>
            </a:pPr>
            <a:r>
              <a:rPr lang="ru-RU" b="1" i="1" dirty="0" smtClean="0"/>
              <a:t>«Человек»</a:t>
            </a:r>
          </a:p>
          <a:p>
            <a:pPr algn="ctr">
              <a:buNone/>
            </a:pPr>
            <a:endParaRPr lang="ru-RU" b="1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786578" y="6643710"/>
            <a:ext cx="2357422" cy="21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Prezentacii.com</a:t>
            </a:r>
            <a:endParaRPr lang="ru-RU" dirty="0"/>
          </a:p>
        </p:txBody>
      </p:sp>
      <p:pic>
        <p:nvPicPr>
          <p:cNvPr id="1026" name="Picture 2" descr="G:\фотки алексеева\DSCN02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052736"/>
            <a:ext cx="3856513" cy="2473989"/>
          </a:xfrm>
          <a:prstGeom prst="rect">
            <a:avLst/>
          </a:prstGeom>
          <a:noFill/>
        </p:spPr>
      </p:pic>
      <p:pic>
        <p:nvPicPr>
          <p:cNvPr id="1027" name="Picture 3" descr="G:\фотки алексеева\DSCN02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735021"/>
            <a:ext cx="3672408" cy="2482911"/>
          </a:xfrm>
          <a:prstGeom prst="rect">
            <a:avLst/>
          </a:prstGeom>
          <a:noFill/>
        </p:spPr>
      </p:pic>
      <p:pic>
        <p:nvPicPr>
          <p:cNvPr id="1029" name="Picture 5" descr="G:\фотки алексеева\DSCN02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717032"/>
            <a:ext cx="3823246" cy="2524786"/>
          </a:xfrm>
          <a:prstGeom prst="rect">
            <a:avLst/>
          </a:prstGeom>
          <a:noFill/>
        </p:spPr>
      </p:pic>
      <p:pic>
        <p:nvPicPr>
          <p:cNvPr id="1030" name="Picture 6" descr="G:\фотки алексеева\DSCN02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1052736"/>
            <a:ext cx="3551391" cy="24778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фотки алексеева\DSCN04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3" y="642919"/>
            <a:ext cx="4357717" cy="3268288"/>
          </a:xfrm>
          <a:prstGeom prst="rect">
            <a:avLst/>
          </a:prstGeom>
          <a:noFill/>
        </p:spPr>
      </p:pic>
      <p:pic>
        <p:nvPicPr>
          <p:cNvPr id="3075" name="Picture 3" descr="G:\фотки алексеева\DSCN04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590298"/>
            <a:ext cx="3735386" cy="28009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85728"/>
            <a:ext cx="8229600" cy="5840435"/>
          </a:xfrm>
        </p:spPr>
        <p:txBody>
          <a:bodyPr/>
          <a:lstStyle/>
          <a:p>
            <a:pPr algn="ctr">
              <a:buNone/>
            </a:pPr>
            <a:r>
              <a:rPr lang="ru-RU" b="1" i="1" dirty="0" smtClean="0"/>
              <a:t>«Гигиена и здоровье»</a:t>
            </a:r>
          </a:p>
          <a:p>
            <a:pPr algn="ctr">
              <a:buNone/>
            </a:pPr>
            <a:endParaRPr lang="ru-RU" b="1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786578" y="6643710"/>
            <a:ext cx="2357422" cy="21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Prezentacii.com</a:t>
            </a:r>
            <a:endParaRPr lang="ru-RU" dirty="0"/>
          </a:p>
        </p:txBody>
      </p:sp>
      <p:pic>
        <p:nvPicPr>
          <p:cNvPr id="2050" name="Picture 2" descr="G:\фотки алексеева\DSCN03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857232"/>
            <a:ext cx="3571900" cy="2571768"/>
          </a:xfrm>
          <a:prstGeom prst="rect">
            <a:avLst/>
          </a:prstGeom>
          <a:noFill/>
        </p:spPr>
      </p:pic>
      <p:pic>
        <p:nvPicPr>
          <p:cNvPr id="2053" name="Picture 5" descr="G:\фотки алекс\DSCN34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857232"/>
            <a:ext cx="4214842" cy="2497958"/>
          </a:xfrm>
          <a:prstGeom prst="rect">
            <a:avLst/>
          </a:prstGeom>
          <a:noFill/>
        </p:spPr>
      </p:pic>
      <p:pic>
        <p:nvPicPr>
          <p:cNvPr id="2052" name="Picture 4" descr="G:\фотки алексеева\Фото03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1988840"/>
            <a:ext cx="3437353" cy="4450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28604"/>
            <a:ext cx="8229600" cy="5697559"/>
          </a:xfrm>
        </p:spPr>
        <p:txBody>
          <a:bodyPr/>
          <a:lstStyle/>
          <a:p>
            <a:pPr algn="ctr">
              <a:buNone/>
            </a:pPr>
            <a:r>
              <a:rPr lang="ru-RU" b="1" i="1" dirty="0" smtClean="0"/>
              <a:t>«ОБЖ»</a:t>
            </a:r>
            <a:endParaRPr lang="ru-RU" b="1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786578" y="6643710"/>
            <a:ext cx="2357422" cy="21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Prezentacii.com</a:t>
            </a:r>
            <a:endParaRPr lang="ru-RU" dirty="0"/>
          </a:p>
        </p:txBody>
      </p:sp>
      <p:pic>
        <p:nvPicPr>
          <p:cNvPr id="4098" name="Picture 2" descr="G:\фотки алекс\DSCN82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142984"/>
            <a:ext cx="3425034" cy="2106318"/>
          </a:xfrm>
          <a:prstGeom prst="rect">
            <a:avLst/>
          </a:prstGeom>
          <a:noFill/>
        </p:spPr>
      </p:pic>
      <p:pic>
        <p:nvPicPr>
          <p:cNvPr id="4099" name="Picture 3" descr="G:\фотки алексеева\DSCN03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071546"/>
            <a:ext cx="3663948" cy="2214578"/>
          </a:xfrm>
          <a:prstGeom prst="rect">
            <a:avLst/>
          </a:prstGeom>
          <a:noFill/>
        </p:spPr>
      </p:pic>
      <p:pic>
        <p:nvPicPr>
          <p:cNvPr id="1026" name="Picture 2" descr="G:\фотки алекс\DSCN05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429000"/>
            <a:ext cx="3451221" cy="2428892"/>
          </a:xfrm>
          <a:prstGeom prst="rect">
            <a:avLst/>
          </a:prstGeom>
          <a:noFill/>
        </p:spPr>
      </p:pic>
      <p:pic>
        <p:nvPicPr>
          <p:cNvPr id="1027" name="Picture 3" descr="G:\фотки алекс\DSCN05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500438"/>
            <a:ext cx="3663948" cy="24288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28604"/>
            <a:ext cx="8229600" cy="5697559"/>
          </a:xfrm>
        </p:spPr>
        <p:txBody>
          <a:bodyPr/>
          <a:lstStyle/>
          <a:p>
            <a:pPr algn="ctr">
              <a:buNone/>
            </a:pPr>
            <a:r>
              <a:rPr lang="ru-RU" b="1" i="1" dirty="0" smtClean="0"/>
              <a:t>«Здоровое питание»</a:t>
            </a:r>
            <a:endParaRPr lang="ru-RU" b="1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786578" y="6643710"/>
            <a:ext cx="2357422" cy="21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Prezentacii.com</a:t>
            </a:r>
            <a:endParaRPr lang="ru-RU" dirty="0"/>
          </a:p>
        </p:txBody>
      </p:sp>
      <p:pic>
        <p:nvPicPr>
          <p:cNvPr id="5122" name="Picture 2" descr="G:\фотки алексеева\DSCN03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9" y="1071547"/>
            <a:ext cx="3857651" cy="2428891"/>
          </a:xfrm>
          <a:prstGeom prst="rect">
            <a:avLst/>
          </a:prstGeom>
          <a:noFill/>
        </p:spPr>
      </p:pic>
      <p:pic>
        <p:nvPicPr>
          <p:cNvPr id="2050" name="Picture 2" descr="G:\фотки алексеева\DSCN05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071546"/>
            <a:ext cx="3878262" cy="2428892"/>
          </a:xfrm>
          <a:prstGeom prst="rect">
            <a:avLst/>
          </a:prstGeom>
          <a:noFill/>
        </p:spPr>
      </p:pic>
      <p:pic>
        <p:nvPicPr>
          <p:cNvPr id="2051" name="Picture 3" descr="G:\фотки алексеева\DSCN04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714752"/>
            <a:ext cx="3857652" cy="2500330"/>
          </a:xfrm>
          <a:prstGeom prst="rect">
            <a:avLst/>
          </a:prstGeom>
          <a:noFill/>
        </p:spPr>
      </p:pic>
      <p:pic>
        <p:nvPicPr>
          <p:cNvPr id="2052" name="Picture 4" descr="G:\фотки алексеева\DSCN04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857629"/>
            <a:ext cx="3806824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5094</TotalTime>
  <Words>195</Words>
  <Application>Microsoft Office PowerPoint</Application>
  <PresentationFormat>Экран (4:3)</PresentationFormat>
  <Paragraphs>55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Diseño predeterminado</vt:lpstr>
      <vt:lpstr>АВТОНОМНОЕ ДОШКОЛЬНОЕ ОБРАЗОВАТЕЛЬНОЕ УЧРЕЖДЕНИЕ «ЮРГИНСКИЙ ДЕТСКИЙ САД ЮРГИНСКОГО  МУНИЦИПАЛЬНОГО РАЙОНА»</vt:lpstr>
      <vt:lpstr>Цель: воспитать у детей потребность в здоровом образе жизни, формировать ответственность за  сохранение  собственного здоровья.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user</cp:lastModifiedBy>
  <cp:revision>733</cp:revision>
  <dcterms:created xsi:type="dcterms:W3CDTF">2010-05-23T14:28:12Z</dcterms:created>
  <dcterms:modified xsi:type="dcterms:W3CDTF">2015-02-04T06:29:50Z</dcterms:modified>
</cp:coreProperties>
</file>