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9" r:id="rId7"/>
    <p:sldId id="270" r:id="rId8"/>
    <p:sldId id="287" r:id="rId9"/>
    <p:sldId id="289" r:id="rId10"/>
    <p:sldId id="290" r:id="rId11"/>
    <p:sldId id="291" r:id="rId12"/>
    <p:sldId id="288" r:id="rId13"/>
    <p:sldId id="292" r:id="rId14"/>
    <p:sldId id="268" r:id="rId15"/>
    <p:sldId id="267" r:id="rId16"/>
    <p:sldId id="266" r:id="rId17"/>
    <p:sldId id="265" r:id="rId18"/>
    <p:sldId id="264" r:id="rId19"/>
    <p:sldId id="263" r:id="rId20"/>
    <p:sldId id="262" r:id="rId21"/>
    <p:sldId id="261" r:id="rId22"/>
    <p:sldId id="279" r:id="rId23"/>
    <p:sldId id="278" r:id="rId24"/>
    <p:sldId id="277" r:id="rId25"/>
    <p:sldId id="276" r:id="rId26"/>
    <p:sldId id="275" r:id="rId27"/>
    <p:sldId id="274" r:id="rId28"/>
    <p:sldId id="293" r:id="rId29"/>
    <p:sldId id="294" r:id="rId30"/>
    <p:sldId id="272" r:id="rId31"/>
    <p:sldId id="281" r:id="rId32"/>
    <p:sldId id="271" r:id="rId33"/>
    <p:sldId id="297" r:id="rId34"/>
    <p:sldId id="295" r:id="rId35"/>
    <p:sldId id="296" r:id="rId36"/>
    <p:sldId id="273" r:id="rId37"/>
    <p:sldId id="280" r:id="rId38"/>
    <p:sldId id="285" r:id="rId39"/>
    <p:sldId id="282" r:id="rId40"/>
    <p:sldId id="298" r:id="rId41"/>
    <p:sldId id="286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6541d46a5900t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7" descr="ecb4031e37cd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2914650"/>
            <a:ext cx="33147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8" descr="0_89604_568ac41e_M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1844675"/>
            <a:ext cx="1300162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87432-8277-410B-9B9E-2F7EF4707F89}" type="datetimeFigureOut">
              <a:rPr lang="ru-RU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60761-6FB4-4CEF-96CF-BFB936B9E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0_a1a93_57fe433b_orig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2636838"/>
            <a:ext cx="2309812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4db66d823c0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92813" y="4219575"/>
            <a:ext cx="3151187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9"/>
          <p:cNvGrpSpPr>
            <a:grpSpLocks/>
          </p:cNvGrpSpPr>
          <p:nvPr/>
        </p:nvGrpSpPr>
        <p:grpSpPr bwMode="auto">
          <a:xfrm>
            <a:off x="1835150" y="5661025"/>
            <a:ext cx="7308850" cy="1196975"/>
            <a:chOff x="0" y="4793739"/>
            <a:chExt cx="9144000" cy="2064261"/>
          </a:xfrm>
        </p:grpSpPr>
        <p:pic>
          <p:nvPicPr>
            <p:cNvPr id="7" name="Рисунок 9" descr="0_fe7f9_3e19977b_orig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10" descr="0_fe7f9_3e19977b_ori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14"/>
          <p:cNvGrpSpPr>
            <a:grpSpLocks/>
          </p:cNvGrpSpPr>
          <p:nvPr/>
        </p:nvGrpSpPr>
        <p:grpSpPr bwMode="auto">
          <a:xfrm>
            <a:off x="0" y="5661025"/>
            <a:ext cx="7308850" cy="1196975"/>
            <a:chOff x="0" y="4793739"/>
            <a:chExt cx="9144000" cy="2064261"/>
          </a:xfrm>
        </p:grpSpPr>
        <p:pic>
          <p:nvPicPr>
            <p:cNvPr id="10" name="Рисунок 12" descr="0_fe7f9_3e19977b_orig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3" descr="0_fe7f9_3e19977b_ori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Рисунок 14" descr="Рисунок1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652963"/>
            <a:ext cx="14763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F7EFA-D67B-4746-B108-A073B62E3FD1}" type="datetimeFigureOut">
              <a:rPr lang="ru-RU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2876B-967E-423A-AFC4-08DDC58B3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baby3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21163"/>
            <a:ext cx="2646363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551f743ee18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8550" y="4221163"/>
            <a:ext cx="296545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9"/>
          <p:cNvGrpSpPr>
            <a:grpSpLocks/>
          </p:cNvGrpSpPr>
          <p:nvPr/>
        </p:nvGrpSpPr>
        <p:grpSpPr bwMode="auto">
          <a:xfrm>
            <a:off x="1258888" y="6092825"/>
            <a:ext cx="7885112" cy="765175"/>
            <a:chOff x="1" y="5770398"/>
            <a:chExt cx="9143999" cy="1087602"/>
          </a:xfrm>
        </p:grpSpPr>
        <p:pic>
          <p:nvPicPr>
            <p:cNvPr id="6" name="Рисунок 9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" y="5770398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0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79912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11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92080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12"/>
          <p:cNvGrpSpPr>
            <a:grpSpLocks/>
          </p:cNvGrpSpPr>
          <p:nvPr/>
        </p:nvGrpSpPr>
        <p:grpSpPr bwMode="auto">
          <a:xfrm>
            <a:off x="0" y="6092825"/>
            <a:ext cx="7885113" cy="765175"/>
            <a:chOff x="1" y="5770398"/>
            <a:chExt cx="9143999" cy="1087602"/>
          </a:xfrm>
        </p:grpSpPr>
        <p:pic>
          <p:nvPicPr>
            <p:cNvPr id="10" name="Рисунок 13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" y="5770398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4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79912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Рисунок 15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92080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1AC53-3E77-49F1-B062-ECF74038CF2D}" type="datetimeFigureOut">
              <a:rPr lang="ru-RU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5E59C-6082-4AFF-A690-4CEBBC8FD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b9c0b6dd666b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400" y="4005263"/>
            <a:ext cx="2125663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9"/>
          <p:cNvGrpSpPr>
            <a:grpSpLocks/>
          </p:cNvGrpSpPr>
          <p:nvPr/>
        </p:nvGrpSpPr>
        <p:grpSpPr bwMode="auto">
          <a:xfrm>
            <a:off x="0" y="5778500"/>
            <a:ext cx="9144000" cy="1079500"/>
            <a:chOff x="0" y="5777880"/>
            <a:chExt cx="9144000" cy="1080120"/>
          </a:xfrm>
        </p:grpSpPr>
        <p:pic>
          <p:nvPicPr>
            <p:cNvPr id="4" name="Рисунок 8" descr="0_a01d9_415b13cb_M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23511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Рисунок 9" descr="0_a01d9_415b13cb_M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87624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Рисунок 10" descr="0_a01d9_415b13cb_M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Рисунок 11" descr="386da46faaeb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1313" y="3619500"/>
            <a:ext cx="25558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57F22-BA10-4878-8495-C3F99B593EE7}" type="datetimeFigureOut">
              <a:rPr lang="ru-RU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352B0-9579-4FC8-9536-3B8F7520A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42373f9d298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3860800"/>
            <a:ext cx="2987675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ec75d3390f56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83088"/>
            <a:ext cx="2166938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8"/>
          <p:cNvGrpSpPr>
            <a:grpSpLocks/>
          </p:cNvGrpSpPr>
          <p:nvPr/>
        </p:nvGrpSpPr>
        <p:grpSpPr bwMode="auto">
          <a:xfrm>
            <a:off x="1835150" y="5876925"/>
            <a:ext cx="7308850" cy="981075"/>
            <a:chOff x="0" y="4793739"/>
            <a:chExt cx="9144000" cy="2064261"/>
          </a:xfrm>
        </p:grpSpPr>
        <p:pic>
          <p:nvPicPr>
            <p:cNvPr id="6" name="Рисунок 9" descr="0_fe7f9_3e19977b_orig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0" descr="0_fe7f9_3e19977b_ori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Группа 11"/>
          <p:cNvGrpSpPr>
            <a:grpSpLocks/>
          </p:cNvGrpSpPr>
          <p:nvPr/>
        </p:nvGrpSpPr>
        <p:grpSpPr bwMode="auto">
          <a:xfrm>
            <a:off x="0" y="5876925"/>
            <a:ext cx="7308850" cy="981075"/>
            <a:chOff x="0" y="4793739"/>
            <a:chExt cx="9144000" cy="2064261"/>
          </a:xfrm>
        </p:grpSpPr>
        <p:pic>
          <p:nvPicPr>
            <p:cNvPr id="9" name="Рисунок 12" descr="0_fe7f9_3e19977b_orig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13" descr="0_fe7f9_3e19977b_ori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00896-B778-4A20-ACFC-70AA12EB23F1}" type="datetimeFigureOut">
              <a:rPr lang="ru-RU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7C39D-269B-4921-8750-9F2FD452C0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rgbClr val="CCFFFF"/>
            </a:gs>
            <a:gs pos="100000">
              <a:schemeClr val="accent3">
                <a:lumMod val="20000"/>
                <a:lumOff val="8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FBBB52-416F-40BA-855D-A61D60383524}" type="datetimeFigureOut">
              <a:rPr lang="ru-RU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93C3D8-A2D5-4B14-8136-566500F09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ro.ru/wp-content/uploads/2014/02/Ot-rojdenia-do-shkoli.pdf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428604"/>
            <a:ext cx="77867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5"/>
                  </a:solidFill>
                  <a:prstDash val="solid"/>
                </a:ln>
                <a:solidFill>
                  <a:schemeClr val="accent5"/>
                </a:solidFill>
                <a:latin typeface="+mn-lt"/>
                <a:cs typeface="+mn-cs"/>
              </a:rPr>
              <a:t>АДОУ «Юргинский детский сад Юргинского муниципального района»</a:t>
            </a:r>
            <a:endParaRPr lang="ru-RU" sz="2400" b="1" dirty="0">
              <a:ln w="10541" cmpd="sng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latin typeface="+mn-lt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57158" y="1500174"/>
            <a:ext cx="7643865" cy="423228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>
                <a:latin typeface="+mn-lt"/>
                <a:cs typeface="+mn-cs"/>
              </a:rPr>
              <a:t>ОСНОВНАЯ ОБЩЕОБРАЗОВАТЕЛЬНАЯ ПРОГРАММА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>
                <a:latin typeface="+mn-lt"/>
                <a:cs typeface="+mn-cs"/>
              </a:rPr>
              <a:t> АДОУ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>
                <a:latin typeface="+mn-lt"/>
                <a:cs typeface="+mn-cs"/>
              </a:rPr>
              <a:t>«Юргинский детский сад Юргинского муниципального района</a:t>
            </a:r>
            <a:endParaRPr lang="ru-RU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1600" b="1" dirty="0" smtClean="0"/>
              <a:t>ХАРАКТЕРИСТИКА ОСОБЕННОСТЕЙ РАЗВИТИЯ ДЕТЕЙ РАННЕГО И ДОШКОЛЬНОГО   ВОЗРАСТА</a:t>
            </a:r>
            <a:r>
              <a:rPr lang="ru-RU" sz="1600" b="1" dirty="0" smtClean="0"/>
              <a:t>.</a:t>
            </a:r>
          </a:p>
          <a:p>
            <a:pPr algn="just">
              <a:buNone/>
            </a:pPr>
            <a:r>
              <a:rPr lang="ru-RU" sz="1600" dirty="0" smtClean="0"/>
              <a:t>Основные достижения возраста связаны с развитием игровой деятель­ности; появлением ролевых и реальных взаимодействий; с развитием изоб­разительной деятельности; конструированием по замыслу, планированием; совершенствованием восприятия, развитием образного мышления и вооб­ражения, </a:t>
            </a:r>
            <a:r>
              <a:rPr lang="ru-RU" sz="1600" dirty="0" err="1" smtClean="0"/>
              <a:t>эгоцентричностью</a:t>
            </a:r>
            <a:r>
              <a:rPr lang="ru-RU" sz="1600" dirty="0" smtClean="0"/>
              <a:t> познавательной позиции; развитием памяти, внимания, речи, познавательной мотивации, совершенствования воспри­ятия; формированием потребности в уважении со стороны взрослого, появ­лением обидчивости, </a:t>
            </a:r>
            <a:r>
              <a:rPr lang="ru-RU" sz="1600" dirty="0" err="1" smtClean="0"/>
              <a:t>конкурентности</a:t>
            </a:r>
            <a:r>
              <a:rPr lang="ru-RU" sz="1600" dirty="0" smtClean="0"/>
              <a:t>, </a:t>
            </a:r>
            <a:r>
              <a:rPr lang="ru-RU" sz="1600" dirty="0" err="1" smtClean="0"/>
              <a:t>соревновательности</a:t>
            </a:r>
            <a:r>
              <a:rPr lang="ru-RU" sz="1600" dirty="0" smtClean="0"/>
              <a:t> со сверстника­ми, дальнейшим развитием образа Я ребенка, его детализацией. </a:t>
            </a:r>
          </a:p>
          <a:p>
            <a:pPr algn="just">
              <a:buNone/>
            </a:pPr>
            <a:r>
              <a:rPr lang="ru-RU" sz="1600" dirty="0" smtClean="0"/>
              <a:t>Дети шестого года жизни уже могут распределять роли до начала игры и строить. Достижения этого возраста характеризуются распределением ролей в игровой деятельности; структурированием игрового пространства; даль­нейшим развитием изобразительной деятельности, отличающейся высокой продуктивностью; применением в конструировании обобщенного способа обследования образца; усвоением обобщенных способов изображения предметов одинаковой формы. </a:t>
            </a:r>
            <a:endParaRPr lang="ru-RU" sz="1600" dirty="0" smtClean="0"/>
          </a:p>
          <a:p>
            <a:r>
              <a:rPr lang="ru-RU" sz="1600" dirty="0" smtClean="0"/>
              <a:t>В подготовительной к школе группе завершается дошкольный воз­раст. Его основные достижения связаны с освоением мира вещей как предметов человеческой культуры; освоением форм позитивного обще­ния с людьми; развитием половой идентификации, формированием по­зиции школьника. </a:t>
            </a:r>
          </a:p>
          <a:p>
            <a:r>
              <a:rPr lang="ru-RU" sz="1600" dirty="0" smtClean="0"/>
              <a:t>К концу дошкольного возраста ребенок обладает высоким уровнем поз­навательного и личностного развития, что позволяет ему в дальнейшем успешно учиться в школе. </a:t>
            </a:r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229600" cy="5429288"/>
          </a:xfrm>
        </p:spPr>
        <p:txBody>
          <a:bodyPr/>
          <a:lstStyle/>
          <a:p>
            <a:pPr algn="ctr">
              <a:buNone/>
            </a:pPr>
            <a:r>
              <a:rPr lang="ru-RU" sz="1800" b="1" dirty="0" smtClean="0"/>
              <a:t>ПЛАНИРУЕМЫЕ РЕЗУЛЬТАТЫ ОСВОЕНИЯ ПРОГРАММЫ.</a:t>
            </a:r>
            <a:endParaRPr lang="ru-RU" sz="1800" dirty="0" smtClean="0"/>
          </a:p>
          <a:p>
            <a:pPr algn="ctr"/>
            <a:r>
              <a:rPr lang="ru-RU" sz="1800" dirty="0" smtClean="0"/>
              <a:t>Планируемые результаты освоения образовательной программы представлены в виде </a:t>
            </a:r>
            <a:r>
              <a:rPr lang="ru-RU" sz="1800" b="1" dirty="0" smtClean="0"/>
              <a:t>целевых</a:t>
            </a:r>
            <a:r>
              <a:rPr lang="ru-RU" sz="1800" dirty="0" smtClean="0"/>
              <a:t> ориентиров в соответствии со Стандартом   дошкольного образования, которые представляют собой социально-нормативные возрастные характеристики возможных достижений ребенка на этапе завершения уровня дошкольного образования.</a:t>
            </a:r>
          </a:p>
          <a:p>
            <a:r>
              <a:rPr lang="ru-RU" sz="1100" b="1" dirty="0" smtClean="0"/>
              <a:t>Целевые ориентиры на этапе завершения</a:t>
            </a:r>
            <a:endParaRPr lang="ru-RU" sz="1100" dirty="0" smtClean="0"/>
          </a:p>
          <a:p>
            <a:r>
              <a:rPr lang="ru-RU" sz="1100" b="1" dirty="0" smtClean="0"/>
              <a:t>дошкольного образования:</a:t>
            </a:r>
            <a:endParaRPr lang="ru-RU" sz="1100" dirty="0" smtClean="0"/>
          </a:p>
          <a:p>
            <a:pPr lvl="0"/>
            <a:r>
              <a:rPr lang="ru-RU" sz="1100" dirty="0" smtClean="0"/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lvl="0"/>
            <a:r>
              <a:rPr lang="ru-RU" sz="1100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lvl="0"/>
            <a:r>
              <a:rPr lang="ru-RU" sz="1100" dirty="0" smtClean="0"/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pPr lvl="0"/>
            <a:r>
              <a:rPr lang="ru-RU" sz="1100" dirty="0" smtClean="0"/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algn="ctr">
              <a:buNone/>
            </a:pPr>
            <a:r>
              <a:rPr lang="ru-RU" sz="1100" dirty="0" smtClean="0"/>
              <a:t> </a:t>
            </a:r>
            <a:endParaRPr lang="ru-RU" sz="11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 </a:t>
            </a:r>
            <a:r>
              <a:rPr lang="ru-RU" sz="2000" b="1" dirty="0" smtClean="0"/>
              <a:t>ЧАСТЬ,  ФОРМИРУЕМАЯ УЧАСТНИКАМИ                         ОБРАЗОВАТЕЛЬНЫХ ОТНОШЕНИЙ.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smtClean="0"/>
              <a:t>Для обеспечения максимальной индивидуализации образовательного процесса  предусмотрена коррекционная педагогическая  работа с детьми и разработка индивидуальных траекторий развития по следующим направлениям: коррекция физической подготовленности, речевая коррекция, эмоциональная коррекция, социальная коррекция. Индивидуальный образовательный маршрут разрабатывается по следующим направлениям.</a:t>
            </a:r>
          </a:p>
          <a:p>
            <a:pPr lvl="0"/>
            <a:r>
              <a:rPr lang="ru-RU" sz="1400" dirty="0" smtClean="0"/>
              <a:t>Основное направление развивающей, коррекционной работы.</a:t>
            </a:r>
          </a:p>
          <a:p>
            <a:pPr lvl="0"/>
            <a:r>
              <a:rPr lang="ru-RU" sz="1400" dirty="0" smtClean="0"/>
              <a:t>Цель, задачи развивающей, коррекционной работы</a:t>
            </a:r>
          </a:p>
          <a:p>
            <a:pPr lvl="0"/>
            <a:r>
              <a:rPr lang="ru-RU" sz="1400" dirty="0" smtClean="0"/>
              <a:t>Методы и средства</a:t>
            </a:r>
          </a:p>
          <a:p>
            <a:pPr lvl="0"/>
            <a:r>
              <a:rPr lang="ru-RU" sz="1400" dirty="0" smtClean="0"/>
              <a:t>Основное содержание коррекционной работы</a:t>
            </a:r>
          </a:p>
          <a:p>
            <a:pPr lvl="0"/>
            <a:r>
              <a:rPr lang="ru-RU" sz="1400" dirty="0" smtClean="0"/>
              <a:t>Контрольные сроки, прогнозируемый результат.</a:t>
            </a:r>
          </a:p>
          <a:p>
            <a:pPr>
              <a:buNone/>
            </a:pPr>
            <a:r>
              <a:rPr lang="ru-RU" sz="1400" dirty="0" smtClean="0"/>
              <a:t>      </a:t>
            </a:r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+mn-lt"/>
              </a:rPr>
              <a:t>Для получения качественного образования </a:t>
            </a:r>
            <a:r>
              <a:rPr lang="ru-RU" sz="2000" b="1" dirty="0" smtClean="0">
                <a:latin typeface="+mn-lt"/>
              </a:rPr>
              <a:t>детьми с ОВЗ в рамках реализации Программы созданы необходимые условия для: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- диагностики и коррекции нарушений развития и социальной их адаптации; </a:t>
            </a:r>
          </a:p>
          <a:p>
            <a:r>
              <a:rPr lang="ru-RU" sz="2000" dirty="0" smtClean="0"/>
              <a:t>- оказания ранней коррекционной помощи на основе специальных психолого-педагогических подходов и наиболее подходящих для этих воспитанников языков, методов, способов общения и условий, в максимальной степени способствующих получению дошкольного образования, а также социальному развитию этих детей, в том числе посредством организации инклюзивного образования детей с ОВЗ.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2571768"/>
          </a:xfrm>
        </p:spPr>
        <p:txBody>
          <a:bodyPr/>
          <a:lstStyle/>
          <a:p>
            <a:r>
              <a:rPr lang="ru-RU" sz="1400" b="1" dirty="0" smtClean="0">
                <a:latin typeface="+mn-lt"/>
              </a:rPr>
              <a:t>1.2 СОДЕРЖАТЕЛЬНЫЙ РАЗДЕЛ ПРОГРАММЫ.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b="1" dirty="0" smtClean="0">
                <a:latin typeface="+mn-lt"/>
              </a:rPr>
              <a:t>1.2.1. ОСОБЕННОСТИ ОРГАНИЗАЦИИ И ОСУЩЕСТВЛЕНИЯ  ОБРАЗОВАТЕЛЬНОЙ ДЕЯТЕЛЬНОСТИ ПО ПЯТИ ОБРАЗОВАТЕЛЬНЫМ ОБЛАСТЯМ.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Содержание Программы обеспечивает развитие личности, мотивации и способностей детей в различных видах деятельности и охватывает следующие структурные единицы, представляющие определенные направления развития и образования детей (образовательные области):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социально-коммуникативное развитие;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познавательное развитие;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речевое развитие;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художественно-эстетическое развитие;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физическое развитие.</a:t>
            </a:r>
            <a:endParaRPr lang="ru-RU" sz="1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000372"/>
            <a:ext cx="8229600" cy="3082383"/>
          </a:xfrm>
        </p:spPr>
        <p:txBody>
          <a:bodyPr/>
          <a:lstStyle/>
          <a:p>
            <a:r>
              <a:rPr lang="ru-RU" sz="1600" dirty="0" smtClean="0"/>
              <a:t>Образовательный процесс представляет собой  целенаправленное взаимодействие  педагогов с детьми, направленное на воспитание, обучение и развитие воспитанников посредством организованных процессов в ситуациях непосредственного педагогического общения, а также  в ситуации предвосхищения.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+mn-lt"/>
              </a:rPr>
              <a:t>Формы, способы, методы и средства реализации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образовательного процесса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Формы, способы, методы и средства реализации образовательного процесса носят вариативный характер, отбираются и используются с учетом специфики образовательных потребностей и интересов детей. Педагоги свободны в выборе и использовании педагогически обоснованных форм, средств, методов обучения и воспитания; имеют право на творческую инициативу, разработку и применение авторских программ и методов обучения и воспитания в пределах реализуемой образовательной программы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+mn-lt"/>
              </a:rPr>
              <a:t>Образовательная область </a:t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«Социально-коммуникативное развитие»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Цель </a:t>
            </a:r>
            <a:r>
              <a:rPr lang="ru-RU" dirty="0" smtClean="0"/>
              <a:t>социально</a:t>
            </a:r>
            <a:r>
              <a:rPr lang="ru-RU" b="1" dirty="0" smtClean="0"/>
              <a:t>-</a:t>
            </a:r>
            <a:r>
              <a:rPr lang="ru-RU" dirty="0" smtClean="0"/>
              <a:t>коммуникативного развития дошкольников состоит в развитии навыков социального поведения; умении адаптироваться к разным условиям социума; развитии уверенности и самостоятельности.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+mn-lt"/>
              </a:rPr>
              <a:t>Часть, формируемая участниками образовательных отношений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 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Обязательную часть образовательной области «Социально -коммуникативное развитие»  дополняет</a:t>
            </a:r>
            <a:r>
              <a:rPr lang="ru-RU" dirty="0" smtClean="0"/>
              <a:t>  проект  «Формирование межнациональной толерантности детей старшего возраста в условиях детского сада» (координатор проекта А.В. Мирошниченко).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+mn-lt"/>
              </a:rPr>
              <a:t>Образовательная область «Речевое развитие»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Цель </a:t>
            </a:r>
            <a:r>
              <a:rPr lang="ru-RU" dirty="0" smtClean="0"/>
              <a:t>речевого развития дошкольников состоит в овладении речью как средством общения и культуры, происходящим в различных видах деятельности (познавательно-исследовательской, коммуникативной, восприятии художественной литературы и других), освоенной как с помощью взрослых, так и самостоятельно.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+mn-lt"/>
              </a:rPr>
              <a:t>Часть, формируемая участниками образовательных отношений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Обязательную часть образовательной области «Речевое развитие»  дополняет</a:t>
            </a:r>
            <a:r>
              <a:rPr lang="ru-RU" dirty="0" smtClean="0"/>
              <a:t>  проект  «В стране красивой речи» (координатор проекта     Е.И. Бажикова).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Разработчики программы: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25962"/>
          </a:xfrm>
        </p:spPr>
        <p:txBody>
          <a:bodyPr/>
          <a:lstStyle/>
          <a:p>
            <a:pPr lvl="0"/>
            <a:r>
              <a:rPr lang="ru-RU" i="1" dirty="0" err="1" smtClean="0"/>
              <a:t>Оцелюк</a:t>
            </a:r>
            <a:r>
              <a:rPr lang="ru-RU" i="1" dirty="0" smtClean="0"/>
              <a:t> Л.Н., директор АДОУ «Юргинский детский сад Юргинского муниципального»</a:t>
            </a:r>
            <a:endParaRPr lang="ru-RU" dirty="0" smtClean="0"/>
          </a:p>
          <a:p>
            <a:pPr lvl="0"/>
            <a:r>
              <a:rPr lang="ru-RU" i="1" dirty="0" smtClean="0"/>
              <a:t>Брагина И.В., музыкальный руководитель</a:t>
            </a:r>
            <a:endParaRPr lang="ru-RU" dirty="0" smtClean="0"/>
          </a:p>
          <a:p>
            <a:pPr lvl="0"/>
            <a:r>
              <a:rPr lang="ru-RU" i="1" dirty="0" smtClean="0"/>
              <a:t>Дунай А.Н., руководитель ФИЗО</a:t>
            </a:r>
            <a:endParaRPr lang="ru-RU" dirty="0" smtClean="0"/>
          </a:p>
          <a:p>
            <a:pPr lvl="0"/>
            <a:r>
              <a:rPr lang="ru-RU" i="1" dirty="0" smtClean="0"/>
              <a:t>Ковалева Л.И., воспитатель</a:t>
            </a:r>
            <a:endParaRPr lang="ru-RU" dirty="0" smtClean="0"/>
          </a:p>
          <a:p>
            <a:pPr lvl="0"/>
            <a:r>
              <a:rPr lang="ru-RU" i="1" dirty="0" smtClean="0"/>
              <a:t>Кочнева Н.В., старший воспитатель</a:t>
            </a:r>
            <a:endParaRPr lang="ru-RU" dirty="0" smtClean="0"/>
          </a:p>
          <a:p>
            <a:pPr lvl="0"/>
            <a:r>
              <a:rPr lang="ru-RU" i="1" dirty="0" smtClean="0"/>
              <a:t>Мирошниченко А.В., заместитель директора по ОВР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+mn-lt"/>
              </a:rPr>
              <a:t>Образовательная область </a:t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«Художественно-эстетическое развитие»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 </a:t>
            </a:r>
            <a:br>
              <a:rPr lang="ru-RU" sz="2400" dirty="0" smtClean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Цель </a:t>
            </a:r>
            <a:r>
              <a:rPr lang="ru-RU" dirty="0" smtClean="0"/>
              <a:t>художественного творчества развития дошкольников состоит во взаимодействии и проникновении различных видов искусства и художественной деятельности в образовательный процесс.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+mn-lt"/>
              </a:rPr>
              <a:t>Часть, формируемая участниками образовательных отношений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Обязательную часть образовательной области «Художественно-эстетическое развитие» дополняет </a:t>
            </a:r>
            <a:r>
              <a:rPr lang="ru-RU" dirty="0" smtClean="0"/>
              <a:t> программы «Ладушки» И.М. </a:t>
            </a:r>
            <a:r>
              <a:rPr lang="ru-RU" dirty="0" err="1" smtClean="0"/>
              <a:t>Каплуновой</a:t>
            </a:r>
            <a:r>
              <a:rPr lang="ru-RU" dirty="0" smtClean="0"/>
              <a:t>, И.А. </a:t>
            </a:r>
            <a:r>
              <a:rPr lang="ru-RU" dirty="0" err="1" smtClean="0"/>
              <a:t>Новоскольцевой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+mn-lt"/>
              </a:rPr>
              <a:t>Образовательная область «Физическое развитие»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Цель </a:t>
            </a:r>
            <a:r>
              <a:rPr lang="ru-RU" dirty="0" smtClean="0"/>
              <a:t>физического развития детей дошкольного возраста заключается в создании благоприятных условий для оптимального физического развития, формирования базиса физической культуры личности.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+mn-lt"/>
              </a:rPr>
              <a:t>Часть, формируемая участниками образовательных отношений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Формирование основ безопасности (ОБЖ) проходит по программе </a:t>
            </a:r>
            <a:r>
              <a:rPr lang="ru-RU" dirty="0" smtClean="0"/>
              <a:t>«Основы безопасности детей дошкольного возраста»</a:t>
            </a:r>
            <a:r>
              <a:rPr lang="ru-RU" b="1" dirty="0" smtClean="0"/>
              <a:t> </a:t>
            </a:r>
            <a:r>
              <a:rPr lang="ru-RU" dirty="0" smtClean="0"/>
              <a:t>Авторы: Р.Б. </a:t>
            </a:r>
            <a:r>
              <a:rPr lang="ru-RU" dirty="0" err="1" smtClean="0"/>
              <a:t>Стеркина</a:t>
            </a:r>
            <a:r>
              <a:rPr lang="ru-RU" dirty="0" smtClean="0"/>
              <a:t>, О.Л. Князева, Н.Н. Авдеева</a:t>
            </a:r>
          </a:p>
          <a:p>
            <a:r>
              <a:rPr lang="ru-RU" dirty="0" smtClean="0"/>
              <a:t>Для повышения физической подготовленности детей использовать </a:t>
            </a:r>
            <a:r>
              <a:rPr lang="ru-RU" b="1" dirty="0" smtClean="0"/>
              <a:t>программу «Физическая культура – дошкольникам» Глазыриной.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+mn-lt"/>
              </a:rPr>
              <a:t>Организация системы коррекционной работы</a:t>
            </a: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Коррекционная работа ведется на основе:</a:t>
            </a:r>
          </a:p>
          <a:p>
            <a:r>
              <a:rPr lang="ru-RU" dirty="0" smtClean="0"/>
              <a:t>Н.В. </a:t>
            </a:r>
            <a:r>
              <a:rPr lang="ru-RU" dirty="0" err="1" smtClean="0"/>
              <a:t>Нищева</a:t>
            </a:r>
            <a:r>
              <a:rPr lang="ru-RU" dirty="0" smtClean="0"/>
              <a:t>  «Примерной адаптированной программы коррекционно-развивающей работы в логопедической группе для детей с тяжелыми нарушениями речи (общим недоразвитием речи) с 3 до 7 лет»  Н.В. </a:t>
            </a:r>
            <a:r>
              <a:rPr lang="ru-RU" dirty="0" err="1" smtClean="0"/>
              <a:t>Нищевой</a:t>
            </a:r>
            <a:r>
              <a:rPr lang="ru-RU" dirty="0" smtClean="0"/>
              <a:t>;          	</a:t>
            </a:r>
          </a:p>
          <a:p>
            <a:r>
              <a:rPr lang="ru-RU" dirty="0" smtClean="0"/>
              <a:t>Шевченко С.Г., </a:t>
            </a:r>
            <a:r>
              <a:rPr lang="ru-RU" dirty="0" err="1" smtClean="0"/>
              <a:t>Тригер</a:t>
            </a:r>
            <a:r>
              <a:rPr lang="ru-RU" dirty="0" smtClean="0"/>
              <a:t> Р.Д. «Подготовка к школе детей с задержкой психического развития».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+mn-lt"/>
              </a:rPr>
              <a:t>Описание системы комплексного 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b="1" dirty="0" err="1" smtClean="0">
                <a:latin typeface="+mn-lt"/>
              </a:rPr>
              <a:t>психолого-медико-педагогического</a:t>
            </a:r>
            <a:r>
              <a:rPr lang="ru-RU" sz="2400" b="1" dirty="0" smtClean="0">
                <a:latin typeface="+mn-lt"/>
              </a:rPr>
              <a:t> сопровождения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своевременно выявить детей с ограниченными возможностями;</a:t>
            </a:r>
          </a:p>
          <a:p>
            <a:r>
              <a:rPr lang="ru-RU" sz="1800" dirty="0" smtClean="0"/>
              <a:t>выявить индивидуальные психолого-педагогические особенности ребёнка с ОВЗ;</a:t>
            </a:r>
          </a:p>
          <a:p>
            <a:r>
              <a:rPr lang="ru-RU" sz="1800" dirty="0" smtClean="0"/>
              <a:t>определить оптимальный педагогический маршрут;</a:t>
            </a:r>
          </a:p>
          <a:p>
            <a:r>
              <a:rPr lang="ru-RU" sz="1800" dirty="0" smtClean="0"/>
              <a:t>обеспечить индивидуальным сопровождением каждого ребёнка с ОВЗ в дошкольном учреждении;</a:t>
            </a:r>
          </a:p>
          <a:p>
            <a:r>
              <a:rPr lang="ru-RU" sz="1800" dirty="0" smtClean="0"/>
              <a:t>спланировать коррекционные мероприятия, разработать программы коррекционной работы;</a:t>
            </a:r>
          </a:p>
          <a:p>
            <a:r>
              <a:rPr lang="ru-RU" sz="1800" dirty="0" smtClean="0"/>
              <a:t>оценить динамику развития и эффективность коррекционной работы;</a:t>
            </a:r>
          </a:p>
          <a:p>
            <a:r>
              <a:rPr lang="ru-RU" sz="1800" dirty="0" smtClean="0"/>
              <a:t>определить условия воспитания и обучения ребёнка;</a:t>
            </a:r>
          </a:p>
          <a:p>
            <a:r>
              <a:rPr lang="ru-RU" sz="1800" dirty="0" smtClean="0"/>
              <a:t>консультировать родителей ребёнка.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/>
          <a:lstStyle/>
          <a:p>
            <a:r>
              <a:rPr lang="ru-RU" sz="2400" dirty="0" smtClean="0"/>
              <a:t>Психодиагностическое обследование ребёнка с проблемами в развитии является системным и включает в себя изучение всех сторон психики (познавательная деятельность, речь, эмоционально-волевая сфера, личностное развитие). В качестве источников диагностического инструментария используются научно-практические разработки С.Д. </a:t>
            </a:r>
            <a:r>
              <a:rPr lang="ru-RU" sz="2400" dirty="0" err="1" smtClean="0"/>
              <a:t>Забрамной</a:t>
            </a:r>
            <a:r>
              <a:rPr lang="ru-RU" sz="2400" dirty="0" smtClean="0"/>
              <a:t>, И.Ю. Левченко, Е.А. </a:t>
            </a:r>
            <a:r>
              <a:rPr lang="ru-RU" sz="2400" dirty="0" err="1" smtClean="0"/>
              <a:t>Стребелевой</a:t>
            </a:r>
            <a:r>
              <a:rPr lang="ru-RU" sz="2400" dirty="0" smtClean="0"/>
              <a:t>, М.М. Семаго и др.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+mn-lt"/>
              </a:rPr>
              <a:t>Описание специальных условий обучения и воспитания детей с ограниченными возможностями здоровья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525963"/>
          </a:xfrm>
        </p:spPr>
        <p:txBody>
          <a:bodyPr/>
          <a:lstStyle/>
          <a:p>
            <a:r>
              <a:rPr lang="ru-RU" dirty="0" smtClean="0"/>
              <a:t>Этап дошкольного детства - время вхождения ребёнка с ОВЗ в первую общественную образовательную систему - дошкольное обучение и воспитание. Для оптимального осуществления интеграции на этапе дошкольного детства соблюдаются специальные условия воспитания и обучения детей с ОВЗ, организовывается </a:t>
            </a:r>
            <a:r>
              <a:rPr lang="ru-RU" dirty="0" err="1" smtClean="0"/>
              <a:t>безбарьерная</a:t>
            </a:r>
            <a:r>
              <a:rPr lang="ru-RU" dirty="0" smtClean="0"/>
              <a:t> среда их жизнедеятельности.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1.3.3. ОРГАНИЗАЦИЯ РЕЖИМА ДНЯ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 </a:t>
            </a:r>
            <a:r>
              <a:rPr lang="ru-RU" sz="1400" dirty="0" smtClean="0"/>
              <a:t>Образовательная </a:t>
            </a:r>
            <a:r>
              <a:rPr lang="ru-RU" sz="1400" dirty="0" smtClean="0"/>
              <a:t>деятельность осуществляется через:</a:t>
            </a:r>
          </a:p>
          <a:p>
            <a:pPr lvl="0"/>
            <a:r>
              <a:rPr lang="ru-RU" sz="1400" dirty="0" smtClean="0"/>
              <a:t>непосредственно образовательную деятельность</a:t>
            </a:r>
          </a:p>
          <a:p>
            <a:pPr lvl="0"/>
            <a:r>
              <a:rPr lang="ru-RU" sz="1400" dirty="0" smtClean="0"/>
              <a:t>образовательную деятельность в ходе режимных моментов</a:t>
            </a:r>
          </a:p>
          <a:p>
            <a:pPr lvl="0"/>
            <a:r>
              <a:rPr lang="ru-RU" sz="1400" dirty="0" smtClean="0"/>
              <a:t>самостоятельную деятельность детей</a:t>
            </a:r>
          </a:p>
          <a:p>
            <a:pPr lvl="0"/>
            <a:r>
              <a:rPr lang="ru-RU" sz="1400" dirty="0" smtClean="0"/>
              <a:t>взаимодействие с семьями воспитанников</a:t>
            </a:r>
          </a:p>
          <a:p>
            <a:r>
              <a:rPr lang="ru-RU" sz="1400" dirty="0" smtClean="0"/>
              <a:t>В соответствии с </a:t>
            </a:r>
            <a:r>
              <a:rPr lang="ru-RU" sz="1400" dirty="0" err="1" smtClean="0"/>
              <a:t>СанПин</a:t>
            </a:r>
            <a:r>
              <a:rPr lang="ru-RU" sz="1400" dirty="0" smtClean="0"/>
              <a:t> максимально допустимый объем  образовательной нагрузки в первой половине дня занимает:</a:t>
            </a:r>
          </a:p>
          <a:p>
            <a:r>
              <a:rPr lang="ru-RU" sz="1400" dirty="0" smtClean="0"/>
              <a:t>В группах детей в возрасте 3 - 4 года - 30 мин.</a:t>
            </a:r>
          </a:p>
          <a:p>
            <a:r>
              <a:rPr lang="ru-RU" sz="1400" dirty="0" smtClean="0"/>
              <a:t>В группах детей в возрасте 4 - 5 лет – 40 мин.</a:t>
            </a:r>
          </a:p>
          <a:p>
            <a:r>
              <a:rPr lang="ru-RU" sz="1400" dirty="0" smtClean="0"/>
              <a:t>В группах детей в возрасте 5 - 6 лет – 45 мин. </a:t>
            </a:r>
          </a:p>
          <a:p>
            <a:r>
              <a:rPr lang="ru-RU" sz="1400" dirty="0" smtClean="0"/>
              <a:t>В группах детей в возрасте 6 – 7 лет  - 90 мин. </a:t>
            </a:r>
          </a:p>
          <a:p>
            <a:r>
              <a:rPr lang="ru-RU" sz="1400" dirty="0" smtClean="0"/>
              <a:t>В соответствии с </a:t>
            </a:r>
            <a:r>
              <a:rPr lang="ru-RU" sz="1400" dirty="0" err="1" smtClean="0"/>
              <a:t>СанПин</a:t>
            </a:r>
            <a:r>
              <a:rPr lang="ru-RU" sz="1400" dirty="0" smtClean="0"/>
              <a:t> для</a:t>
            </a:r>
            <a:r>
              <a:rPr lang="ru-RU" sz="1400" b="1" dirty="0" smtClean="0"/>
              <a:t> самостоятельной деятельности</a:t>
            </a:r>
            <a:r>
              <a:rPr lang="ru-RU" sz="1400" dirty="0" smtClean="0"/>
              <a:t> детей выделено:</a:t>
            </a:r>
          </a:p>
          <a:p>
            <a:r>
              <a:rPr lang="ru-RU" sz="1400" dirty="0" smtClean="0"/>
              <a:t>В группах детей в возрасте 3 - 4 года - 180 мин.</a:t>
            </a:r>
          </a:p>
          <a:p>
            <a:r>
              <a:rPr lang="ru-RU" sz="1400" dirty="0" smtClean="0"/>
              <a:t>В группах детей в возрасте 4 - 5 лет - 200 мин.</a:t>
            </a:r>
          </a:p>
          <a:p>
            <a:r>
              <a:rPr lang="ru-RU" sz="1400" dirty="0" smtClean="0"/>
              <a:t>В группах детей в возрасте 5 - 6 лет - 220 мин. </a:t>
            </a:r>
          </a:p>
          <a:p>
            <a:r>
              <a:rPr lang="ru-RU" sz="1400" dirty="0" smtClean="0"/>
              <a:t>В группах детей в возрасте 6 – 7 лет - 240 мин. </a:t>
            </a:r>
          </a:p>
          <a:p>
            <a:r>
              <a:rPr lang="ru-RU" sz="1400" b="1" dirty="0" smtClean="0"/>
              <a:t> </a:t>
            </a:r>
            <a:endParaRPr lang="ru-RU" sz="1400" dirty="0" smtClean="0"/>
          </a:p>
          <a:p>
            <a:r>
              <a:rPr lang="ru-RU" sz="1400" dirty="0" smtClean="0"/>
              <a:t>   Правильный режим дня – это рациональная продолжительность и разумное чередование различных видов деятельности и отдыха детей в течение суток.</a:t>
            </a:r>
          </a:p>
          <a:p>
            <a:r>
              <a:rPr lang="ru-RU" sz="1400" dirty="0" smtClean="0"/>
              <a:t>Основным принципом правильного построения режима является его соответствие его возрастным  психофизиологическим особенностям детей.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 1.3.4. МОДЕЛЬ КОМПЛЕКСНО- ТЕМАТИЧЕСКОГО ПЛАНИРОВАНИЯ ОРГАНИЗАЦИИ ОБРАЗОВАТЕЛЬНОЙ ДЕЯТЕЛЬНОСТИ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525963"/>
          </a:xfrm>
        </p:spPr>
        <p:txBody>
          <a:bodyPr/>
          <a:lstStyle/>
          <a:p>
            <a:r>
              <a:rPr lang="ru-RU" sz="1400" b="1" dirty="0" smtClean="0"/>
              <a:t> </a:t>
            </a:r>
            <a:endParaRPr lang="ru-RU" sz="1400" dirty="0" smtClean="0"/>
          </a:p>
          <a:p>
            <a:r>
              <a:rPr lang="ru-RU" sz="1400" dirty="0" smtClean="0"/>
              <a:t> Воспитательно – образовательный процесс в ДОУ строится в учетом контингента воспитанников, их индивидуальных и возрастных  особенностей, социального заказа родителей. Построение образовательного процесса осуществляется на комплексно-тематическом принципе с учетом интеграции образовательных областей вокруг одной центральной темы, что дает большие возможности для развития детей.</a:t>
            </a:r>
          </a:p>
          <a:p>
            <a:r>
              <a:rPr lang="ru-RU" sz="1400" dirty="0" smtClean="0"/>
              <a:t>     Тематический принцип построения образовательного процесса позволяет легко вводить региональные и культурные компоненты, учитывать специфику дошкольного учреждения. </a:t>
            </a:r>
          </a:p>
          <a:p>
            <a:r>
              <a:rPr lang="ru-RU" sz="1400" dirty="0" smtClean="0"/>
              <a:t>      Введение похожих тем в различных возрастных группах обеспечивает достижение единства образовательных целей и преемственности в детском развитии на протяжении всего дошкольного возраста, органичное развитие детей в </a:t>
            </a:r>
            <a:r>
              <a:rPr lang="ru-RU" sz="1400" dirty="0" err="1" smtClean="0"/>
              <a:t>соотсветсвии</a:t>
            </a:r>
            <a:r>
              <a:rPr lang="ru-RU" sz="1400" dirty="0" smtClean="0"/>
              <a:t> с их индивидуальными возможностями. </a:t>
            </a:r>
          </a:p>
          <a:p>
            <a:r>
              <a:rPr lang="ru-RU" sz="1400" dirty="0" smtClean="0"/>
              <a:t>      Одной теме уделяется не менее одной недели. Оптимальный период 2-3 недели. Тема отражается в подборе материалов, находящихся в группе и в уголках развития. </a:t>
            </a:r>
          </a:p>
          <a:p>
            <a:r>
              <a:rPr lang="ru-RU" sz="1400" dirty="0" smtClean="0"/>
              <a:t> 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1400" b="1" dirty="0" smtClean="0">
                <a:latin typeface="+mn-lt"/>
              </a:rPr>
              <a:t>ОБЯЗАТЕЛЬНАЯ ЧАСТЬ ПРОГРАММЫ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b="1" dirty="0" smtClean="0">
                <a:latin typeface="+mn-lt"/>
              </a:rPr>
              <a:t>1.1.</a:t>
            </a:r>
            <a:r>
              <a:rPr lang="ru-RU" sz="1400" dirty="0" smtClean="0">
                <a:latin typeface="+mn-lt"/>
              </a:rPr>
              <a:t>   </a:t>
            </a:r>
            <a:r>
              <a:rPr lang="ru-RU" sz="1400" b="1" dirty="0" smtClean="0">
                <a:latin typeface="+mn-lt"/>
              </a:rPr>
              <a:t>ЦЕЛЕВОЙ РАЗДЕЛ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b="1" dirty="0" smtClean="0">
                <a:latin typeface="+mn-lt"/>
              </a:rPr>
              <a:t/>
            </a:r>
            <a:br>
              <a:rPr lang="ru-RU" sz="1400" b="1" dirty="0" smtClean="0">
                <a:latin typeface="+mn-lt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339986" cy="4868333"/>
          </a:xfrm>
        </p:spPr>
        <p:txBody>
          <a:bodyPr/>
          <a:lstStyle/>
          <a:p>
            <a:r>
              <a:rPr lang="ru-RU" sz="1800" b="1" dirty="0" smtClean="0"/>
              <a:t>ЦЕЛЬ ПРОГРАММЫ -</a:t>
            </a:r>
            <a:r>
              <a:rPr lang="ru-RU" sz="1800" dirty="0" smtClean="0"/>
              <a:t> позитивная социализация и всестороннее развитие ребенка младенческого, раннего, дошкольного возраста в адекватных его возрасту детских видах деятельности и общения.</a:t>
            </a:r>
          </a:p>
          <a:p>
            <a:r>
              <a:rPr lang="ru-RU" sz="1800" dirty="0" smtClean="0"/>
              <a:t>Программа разработана в соответствии с Федеральным законом от 29 декабря 2012 г. № 273-ФЗ «Об образовании в Российской Федерации» и  на основе Федерального государственного образовательного стандарта дошкольного образования.</a:t>
            </a:r>
          </a:p>
          <a:p>
            <a:r>
              <a:rPr lang="ru-RU" sz="1800" dirty="0" smtClean="0"/>
              <a:t>Программа </a:t>
            </a:r>
            <a:r>
              <a:rPr lang="ru-RU" sz="1800" dirty="0" smtClean="0"/>
              <a:t>является нормативно-управленческим документом, обосновывающим выбор цели, содержания, применяемых методик и технологий, форм организации воспитательно-образовательного процесса в  АДОУ «Юргинский детский сад Юргинского муниципального района».</a:t>
            </a:r>
          </a:p>
          <a:p>
            <a:pPr>
              <a:buNone/>
            </a:pP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Проектирование и планирование воспитательно-образовательного процесса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Непосредственно образовательная деятельность реализуется через организацию различных видов детской деятельности (игровой, двигательной, познавательно-исследовательской, коммуникативной, продуктивной, музыкально-художественной, трудовой, а также чтения художественной литературы) или их интеграцию с использованием разнообразных форм и методов работы, выбор которых осуществляется педагогами самостоятельно в зависимости от контингента детей, уровня освоения Программы и решения конкретных образовательных задач.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Требования к организации среды общения: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1400" dirty="0" smtClean="0"/>
              <a:t>• </a:t>
            </a:r>
            <a:r>
              <a:rPr lang="ru-RU" sz="1800" dirty="0" smtClean="0"/>
              <a:t>доброжелательный, спокойный тон воспитателя;</a:t>
            </a:r>
          </a:p>
          <a:p>
            <a:pPr>
              <a:buNone/>
            </a:pPr>
            <a:r>
              <a:rPr lang="ru-RU" sz="1800" dirty="0" smtClean="0"/>
              <a:t>• культура речи взрослых;</a:t>
            </a:r>
          </a:p>
          <a:p>
            <a:pPr>
              <a:buNone/>
            </a:pPr>
            <a:r>
              <a:rPr lang="ru-RU" sz="1800" dirty="0" smtClean="0"/>
              <a:t>• соответствие содержания речи взрослого возрасту детей, их развитию, запасу представлений, с опорой на их опыт;</a:t>
            </a:r>
          </a:p>
          <a:p>
            <a:pPr>
              <a:buNone/>
            </a:pPr>
            <a:r>
              <a:rPr lang="ru-RU" sz="1800" dirty="0" smtClean="0"/>
              <a:t>• умение слушать и слышать ребёнка;</a:t>
            </a:r>
          </a:p>
          <a:p>
            <a:pPr>
              <a:buNone/>
            </a:pPr>
            <a:r>
              <a:rPr lang="ru-RU" sz="1800" dirty="0" smtClean="0"/>
              <a:t>• умение своевременно реагировать, поддерживать детские высказывания, вступать в диалог;</a:t>
            </a:r>
          </a:p>
          <a:p>
            <a:pPr>
              <a:buNone/>
            </a:pPr>
            <a:r>
              <a:rPr lang="ru-RU" sz="1800" dirty="0" smtClean="0"/>
              <a:t>• создание ситуации для свободного высказывания;</a:t>
            </a:r>
          </a:p>
          <a:p>
            <a:pPr>
              <a:buNone/>
            </a:pPr>
            <a:r>
              <a:rPr lang="ru-RU" sz="1800" dirty="0" smtClean="0"/>
              <a:t>• умение отвечать на детские вопросы;</a:t>
            </a:r>
          </a:p>
          <a:p>
            <a:pPr>
              <a:buNone/>
            </a:pPr>
            <a:r>
              <a:rPr lang="ru-RU" sz="1800" dirty="0" smtClean="0"/>
              <a:t>• обеспечение возможности существования разных точек зрения;</a:t>
            </a:r>
          </a:p>
          <a:p>
            <a:pPr>
              <a:buNone/>
            </a:pPr>
            <a:r>
              <a:rPr lang="ru-RU" sz="1800" dirty="0" smtClean="0"/>
              <a:t>• умение ориентироваться на позицию партнёра в общении;</a:t>
            </a:r>
          </a:p>
          <a:p>
            <a:pPr>
              <a:buNone/>
            </a:pPr>
            <a:r>
              <a:rPr lang="ru-RU" sz="1800" dirty="0" smtClean="0"/>
              <a:t>• проявление толерантности в общении;</a:t>
            </a:r>
          </a:p>
          <a:p>
            <a:pPr>
              <a:buNone/>
            </a:pPr>
            <a:r>
              <a:rPr lang="ru-RU" sz="1800" dirty="0" smtClean="0"/>
              <a:t>• умение ориентироваться на процесс непосредственной ситуативной коммуникации;</a:t>
            </a:r>
          </a:p>
          <a:p>
            <a:pPr>
              <a:buNone/>
            </a:pPr>
            <a:r>
              <a:rPr lang="ru-RU" sz="1800" dirty="0" smtClean="0"/>
              <a:t>• умение посредством речи посочувствовать, порадоваться, поощрить и т.п.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 </a:t>
            </a:r>
            <a:r>
              <a:rPr lang="ru-RU" sz="1400" b="1" dirty="0" smtClean="0"/>
              <a:t>ЧАСТЬ ПРОГРАММЫ, ФОРМИРУЕМАЯ УЧАСТНИКАМИ ОБРАЗОВАТЕЛЬНЫХ </a:t>
            </a:r>
            <a:r>
              <a:rPr lang="ru-RU" sz="1400" b="1" dirty="0" smtClean="0"/>
              <a:t>ОТНОШЕНИЙ</a:t>
            </a:r>
            <a:r>
              <a:rPr lang="ru-RU" sz="1400" b="1" dirty="0" smtClean="0"/>
              <a:t> </a:t>
            </a:r>
            <a:endParaRPr lang="ru-RU" sz="1400" dirty="0" smtClean="0"/>
          </a:p>
          <a:p>
            <a:pPr algn="ctr">
              <a:buNone/>
            </a:pPr>
            <a:r>
              <a:rPr lang="ru-RU" sz="1400" b="1" dirty="0" smtClean="0"/>
              <a:t>2.1. ОРГАНИЗАЦИЯ МЕТОДИЧЕСКОЙ РАБОТЫ С ПЕДАГОГИЧЕСКИМИ КАДРАМИ В  УЧРЕЖДЕНИИ.</a:t>
            </a:r>
            <a:endParaRPr lang="ru-RU" sz="1400" dirty="0" smtClean="0"/>
          </a:p>
          <a:p>
            <a:pPr algn="ctr">
              <a:buNone/>
            </a:pPr>
            <a:r>
              <a:rPr lang="ru-RU" sz="1400" dirty="0" smtClean="0"/>
              <a:t> </a:t>
            </a:r>
          </a:p>
          <a:p>
            <a:r>
              <a:rPr lang="ru-RU" sz="2000" dirty="0" smtClean="0"/>
              <a:t>Методическая работа в дошкольном образовательном учреждении - это деятельность по обучению и развитию педагогических кадров; выявление, обобщение и распространение наиболее ценного опыта и создание собственных методических разработок для обеспечения педагогического процесса и решения задач образовательной программы. </a:t>
            </a: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/>
          <a:lstStyle/>
          <a:p>
            <a:r>
              <a:rPr lang="ru-RU" sz="1600" b="1" dirty="0" smtClean="0">
                <a:latin typeface="+mn-lt"/>
              </a:rPr>
              <a:t>2.2.СИСТЕМА МОНИТОРИНГА ДОСТИЖЕНИЙ ДЕТЬМИ ПЛАНИРУЕМЫХ РЕЗУЛЬТАТОВ.</a:t>
            </a:r>
            <a:r>
              <a:rPr lang="ru-RU" sz="1600" dirty="0" smtClean="0">
                <a:latin typeface="+mn-lt"/>
              </a:rPr>
              <a:t/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При реализации Программы  проводиться оценка индивидуального развития детей. Такая оценка производится педагогическим работником в рамках педагогической диагностики (оценки индивидуального развития детей дошкольного возраста, связанной с оценкой эффективности педагогических действий и лежащей в основе их дальнейшего планирования).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Результаты педагогической диагностики (мониторинга) используются исключительно для решения следующих образовательных задач: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1) индивидуализации образования (в том числе поддержки ребенка, построения его образовательной траектории или профессиональной коррекции особенностей его развития);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2) оптимизации работы с группой детей.</a:t>
            </a:r>
            <a:br>
              <a:rPr lang="ru-RU" sz="1600" dirty="0" smtClean="0"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 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 smtClean="0"/>
              <a:t>2.3. ОРГАНИЗАЦИЯ ДОПОЛНИТЕЛЬНОГО ОБРАЗОВАНИЯ.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АДОУ </a:t>
            </a:r>
            <a:r>
              <a:rPr lang="ru-RU" sz="1600" dirty="0" smtClean="0"/>
              <a:t>«Юргинский детский сад Юргинского муниципального района»  в соответствии с Законом РФ «Об образовании», «Правилами оказания платных образовательных услуг в сфере дошкольного и общего образования», утвержденными постановлением Правительства РФ от 15.08.2013  г. № 706, п. 2.6 ,  Договора о взаимоотношениях образовательного учреждения с Учредителем, решением Педагогического Совета АДОУ «Юргинский детский сад Юргинского муниципального района», протокол   № 1 от 30.08.2017 года реализует дополнительные платные образовательные услуги. Дополнительные платные услуги оказываются воспитанникам и населению за рамками основной образовательной программы и государственных образовательных стандартов на договорной основе. </a:t>
            </a:r>
          </a:p>
          <a:p>
            <a:pPr algn="ctr">
              <a:buNone/>
            </a:pPr>
            <a:r>
              <a:rPr lang="ru-RU" sz="1600" b="1" dirty="0" smtClean="0"/>
              <a:t> 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>
                <a:latin typeface="+mn-lt"/>
              </a:rPr>
              <a:t>2.4. ОРГАНИЗАЦИЯ РАБОТЫ В КОНСУЛЬТАЦИОННО-МЕТОДИЧЕСКОМ ПУНКТЕ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С </a:t>
            </a:r>
            <a:r>
              <a:rPr lang="ru-RU" sz="1800" dirty="0" smtClean="0"/>
              <a:t>целью обеспечения доступности  дошкольного образования различным слоям населения в АДОУ «Юргинский детский сад Юргинского муниципального района» создана  </a:t>
            </a:r>
            <a:r>
              <a:rPr lang="ru-RU" sz="1800" b="1" dirty="0" smtClean="0"/>
              <a:t>Программа развития вариативных форм дошкольного образования.</a:t>
            </a:r>
            <a:endParaRPr lang="ru-RU" sz="1800" dirty="0" smtClean="0"/>
          </a:p>
          <a:p>
            <a:r>
              <a:rPr lang="ru-RU" sz="1800" b="1" dirty="0" smtClean="0"/>
              <a:t>Цели программы:</a:t>
            </a:r>
            <a:endParaRPr lang="ru-RU" sz="1800" dirty="0" smtClean="0"/>
          </a:p>
          <a:p>
            <a:r>
              <a:rPr lang="ru-RU" sz="1800" dirty="0" smtClean="0"/>
              <a:t> Обеспечение доступности дошкольного образования различным слоям населения, удовлетворения потребности включения в образовательный  процесс детей, не посещающих детский сад на постоянной основе, получение возможности качественного образования на базе ДОУ, реализация преемственности между дошкольным и школьным общим образованием.</a:t>
            </a:r>
          </a:p>
          <a:p>
            <a:pPr algn="ctr">
              <a:buNone/>
            </a:pPr>
            <a:r>
              <a:rPr lang="ru-RU" sz="1800" b="1" dirty="0" smtClean="0"/>
              <a:t> 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143000"/>
          </a:xfrm>
        </p:spPr>
        <p:txBody>
          <a:bodyPr/>
          <a:lstStyle/>
          <a:p>
            <a:r>
              <a:rPr lang="ru-RU" sz="2000" b="1" dirty="0" smtClean="0">
                <a:latin typeface="+mn-lt"/>
              </a:rPr>
              <a:t>Особенности взаимодействия  педагогического коллектива 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с семьями воспитанников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В основу совместной деятельности семьи и дошкольного учреждения заложены следующие принципы:</a:t>
            </a:r>
          </a:p>
          <a:p>
            <a:pPr lvl="0"/>
            <a:r>
              <a:rPr lang="ru-RU" sz="2000" dirty="0" smtClean="0"/>
              <a:t>единый подход к процессу воспитания ребёнка;</a:t>
            </a:r>
          </a:p>
          <a:p>
            <a:pPr lvl="0"/>
            <a:r>
              <a:rPr lang="ru-RU" sz="2000" dirty="0" smtClean="0"/>
              <a:t>открытость дошкольного учреждения для родителей;</a:t>
            </a:r>
          </a:p>
          <a:p>
            <a:pPr lvl="0"/>
            <a:r>
              <a:rPr lang="ru-RU" sz="2000" dirty="0" smtClean="0"/>
              <a:t>взаимное доверие  во взаимоотношениях педагогов и родителей;</a:t>
            </a:r>
          </a:p>
          <a:p>
            <a:pPr lvl="0"/>
            <a:r>
              <a:rPr lang="ru-RU" sz="2000" dirty="0" smtClean="0"/>
              <a:t>уважение и доброжелательность друг к другу;</a:t>
            </a:r>
          </a:p>
          <a:p>
            <a:pPr lvl="0"/>
            <a:r>
              <a:rPr lang="ru-RU" sz="2000" dirty="0" smtClean="0"/>
              <a:t>дифференцированный подход к каждой семье;</a:t>
            </a:r>
          </a:p>
          <a:p>
            <a:pPr lvl="0"/>
            <a:r>
              <a:rPr lang="ru-RU" sz="2000" dirty="0" smtClean="0"/>
              <a:t>равно ответственность родителей и педагогов.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+mn-lt"/>
              </a:rPr>
              <a:t>Организация развивающей предметно – пространственной среды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sp>
        <p:nvSpPr>
          <p:cNvPr id="2252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57158" y="1556792"/>
            <a:ext cx="8286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Развивающая предметно-пространственная среда ДОУ в  соответствии с ФГОС - содержательно-насыщенна,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трансформируемая,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полифункциональна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вариативна, доступна, безопасна.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+mn-lt"/>
              </a:rPr>
              <a:t>Кадровые условия реализации Программы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 соответствии с требованиями  ФГОС педагогические работники должны обладать основными компетенциями, необходимыми для создания условий развития детей. </a:t>
            </a:r>
          </a:p>
          <a:p>
            <a:r>
              <a:rPr lang="ru-RU" dirty="0" smtClean="0"/>
              <a:t>Учреждение укомплектовано педагогическими кадрами и обслуживающим персоналом на 100%.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285728"/>
            <a:ext cx="878684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spcBef>
                <a:spcPct val="0"/>
              </a:spcBef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Организация режима пребывания детей</a:t>
            </a:r>
            <a:endParaRPr lang="ru-RU" sz="2800" dirty="0" smtClean="0"/>
          </a:p>
          <a:p>
            <a:pPr marL="0" indent="0">
              <a:spcBef>
                <a:spcPct val="0"/>
              </a:spcBef>
            </a:pPr>
            <a:r>
              <a:rPr lang="ru-RU" sz="2800" b="1" dirty="0" smtClean="0"/>
              <a:t> Материально-техническое обеспечение Программы</a:t>
            </a:r>
            <a:endParaRPr lang="ru-RU" sz="2800" dirty="0" smtClean="0"/>
          </a:p>
          <a:p>
            <a:pPr marL="0" indent="0">
              <a:spcBef>
                <a:spcPct val="0"/>
              </a:spcBef>
            </a:pPr>
            <a:r>
              <a:rPr lang="ru-RU" sz="2800" b="1" dirty="0" smtClean="0"/>
              <a:t> Финансовые условия реализации Программы</a:t>
            </a:r>
            <a:endParaRPr lang="ru-RU" sz="2800" dirty="0" smtClean="0"/>
          </a:p>
          <a:p>
            <a:pPr marL="0" indent="0">
              <a:spcBef>
                <a:spcPct val="0"/>
              </a:spcBef>
            </a:pPr>
            <a:r>
              <a:rPr lang="ru-RU" sz="2800" b="1" dirty="0" smtClean="0"/>
              <a:t>Перечень нормативных и нормативно-методических документов</a:t>
            </a:r>
            <a:endParaRPr lang="ru-RU" sz="2800" dirty="0" smtClean="0"/>
          </a:p>
          <a:p>
            <a:pPr marL="0" indent="0">
              <a:spcBef>
                <a:spcPct val="0"/>
              </a:spcBef>
            </a:pPr>
            <a:r>
              <a:rPr lang="ru-RU" sz="2800" b="1" dirty="0" smtClean="0"/>
              <a:t>Обеспечение методическими рекомендациями и средствами обучения и воспитания</a:t>
            </a:r>
            <a:endParaRPr lang="ru-RU" sz="2800" dirty="0" smtClean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14290"/>
            <a:ext cx="8229600" cy="5868465"/>
          </a:xfrm>
        </p:spPr>
        <p:txBody>
          <a:bodyPr/>
          <a:lstStyle/>
          <a:p>
            <a:r>
              <a:rPr lang="ru-RU" sz="2000" dirty="0" smtClean="0"/>
              <a:t>Содержание образовательного процесса выстроено с учетом  примерной основной  образовательной программы дошкольного образования, основной образовательной программы (комплексной) «Мозаика» под редакцией В.Ю. </a:t>
            </a:r>
            <a:r>
              <a:rPr lang="ru-RU" sz="2000" dirty="0" err="1" smtClean="0"/>
              <a:t>Белькович</a:t>
            </a:r>
            <a:r>
              <a:rPr lang="ru-RU" sz="2000" dirty="0" smtClean="0"/>
              <a:t>, Н.В. </a:t>
            </a:r>
            <a:r>
              <a:rPr lang="ru-RU" sz="2000" dirty="0" err="1" smtClean="0"/>
              <a:t>Гребенкина</a:t>
            </a:r>
            <a:r>
              <a:rPr lang="ru-RU" sz="2000" dirty="0" smtClean="0"/>
              <a:t>, И.А. </a:t>
            </a:r>
            <a:r>
              <a:rPr lang="ru-RU" sz="2000" dirty="0" err="1" smtClean="0"/>
              <a:t>Кильдишева</a:t>
            </a:r>
            <a:r>
              <a:rPr lang="ru-RU" sz="2000" dirty="0" smtClean="0"/>
              <a:t>, 2014г., «От рождения до школы», </a:t>
            </a:r>
            <a:r>
              <a:rPr lang="ru-RU" sz="2000" u="sng" dirty="0" smtClean="0">
                <a:hlinkClick r:id="rId2"/>
              </a:rPr>
              <a:t> под редакцией Н.Е. </a:t>
            </a:r>
            <a:r>
              <a:rPr lang="ru-RU" sz="2000" u="sng" dirty="0" err="1" smtClean="0">
                <a:hlinkClick r:id="rId2"/>
              </a:rPr>
              <a:t>Вераксы</a:t>
            </a:r>
            <a:r>
              <a:rPr lang="ru-RU" sz="2000" u="sng" dirty="0" smtClean="0">
                <a:hlinkClick r:id="rId2"/>
              </a:rPr>
              <a:t>, Т.С. Комаровой, М.А. Васильевой</a:t>
            </a:r>
            <a:r>
              <a:rPr lang="ru-RU" sz="2000" i="1" dirty="0" smtClean="0"/>
              <a:t>, </a:t>
            </a:r>
            <a:r>
              <a:rPr lang="ru-RU" sz="2000" dirty="0" smtClean="0"/>
              <a:t>2014г.,</a:t>
            </a:r>
          </a:p>
          <a:p>
            <a:r>
              <a:rPr lang="ru-RU" sz="2000" dirty="0" smtClean="0"/>
              <a:t> примерной адаптированной программы коррекционно-развивающей работы в логопедической группе детского сада для детей с общим недоразвитием речи с 3 до 7 лет. Издание третье, переработанное и дополненное в соответствии с ФГОС ДО. Автор — учитель-логопед высшей квалификационной категории, отличник народного образования Н. В. </a:t>
            </a:r>
            <a:r>
              <a:rPr lang="ru-RU" sz="2000" dirty="0" err="1" smtClean="0"/>
              <a:t>Нищева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latin typeface="+mn-lt"/>
              </a:rPr>
              <a:t>2.5  Особенности традиционных событий, праздников, мероприятий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Особенности </a:t>
            </a:r>
            <a:r>
              <a:rPr lang="ru-RU" sz="1800" dirty="0" smtClean="0"/>
              <a:t>традиционных событий, праздников, мероприятий выражаются в совместных экскурсиях, культурных мероприятиях, работе бригадами (уборка групп и игровых площадок, ремонт игрушек и др.)</a:t>
            </a:r>
            <a:r>
              <a:rPr lang="ru-RU" sz="1800" i="1" dirty="0" smtClean="0"/>
              <a:t> </a:t>
            </a:r>
            <a:endParaRPr lang="ru-RU" sz="1800" dirty="0" smtClean="0"/>
          </a:p>
          <a:p>
            <a:r>
              <a:rPr lang="ru-RU" sz="1800" dirty="0" smtClean="0"/>
              <a:t>	Создавать условия  для позитивной социализации ребёнка, его личностного развития, развития инициативы и творческих способностей на основе сотрудничества со взрослыми и сверстниками через организацию праздников и развлечений, посвящённых календарным событиям, традициям страны, региона, учреждения в соответствии с возрастом в разнообразных видах деятельности: - Праздники, посвящённые встрече Нового года, Рождества, Масленицы, Пасхи, 23 февраля, 8 марта, Праздник весны (1 мая), 9 мая, Выпускной, День зашиты детей, До свидания, лето!, День знаний, День рыбака.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857232"/>
            <a:ext cx="90011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СПАСИБО</a:t>
            </a:r>
            <a:r>
              <a:rPr kumimoji="0" lang="ru-RU" sz="4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ЗА ВНИМАНИЕ!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+mn-lt"/>
              </a:rPr>
              <a:t>Основными приоритетными направлениями в деятельности образовательной организации являются: </a:t>
            </a:r>
            <a:endParaRPr lang="ru-RU" sz="2800" b="1" dirty="0"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sz="2400" dirty="0" smtClean="0"/>
              <a:t>Обеспечение условий для социальной адаптации детей;</a:t>
            </a:r>
          </a:p>
          <a:p>
            <a:pPr lvl="0"/>
            <a:r>
              <a:rPr lang="ru-RU" sz="2400" dirty="0" smtClean="0"/>
              <a:t>Создание оптимальных условий для охраны и укрепления физического и психического здоровья детей;</a:t>
            </a:r>
          </a:p>
          <a:p>
            <a:pPr lvl="0"/>
            <a:r>
              <a:rPr lang="ru-RU" sz="2400" dirty="0" smtClean="0"/>
              <a:t>Осуществление познавательно-речевого, социально-личностного, художественно-эстетического и физического развития детей в соответствии с реализуемой программой;</a:t>
            </a:r>
          </a:p>
          <a:p>
            <a:pPr lvl="0"/>
            <a:r>
              <a:rPr lang="ru-RU" sz="2400" dirty="0" smtClean="0"/>
              <a:t>Коррекция речевых нарушений дошкольников </a:t>
            </a:r>
          </a:p>
          <a:p>
            <a:pPr lvl="0"/>
            <a:r>
              <a:rPr lang="ru-RU" sz="2400" dirty="0" smtClean="0"/>
              <a:t>Построение взаимодействия с семьей по принципу партнерства для обеспечения полноценного развития ребенка.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+mn-lt"/>
              </a:rPr>
              <a:t>Принципы и подходы к формированию программы. 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основе реализации основной образовательной программы лежит культурно-исторический и </a:t>
            </a:r>
            <a:r>
              <a:rPr lang="ru-RU" dirty="0" err="1" smtClean="0"/>
              <a:t>системно­деятельностный</a:t>
            </a:r>
            <a:r>
              <a:rPr lang="ru-RU" dirty="0" smtClean="0"/>
              <a:t> подходы к развитию ребенка, являющиеся методологией ФГОС, который предполагает: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+mn-lt"/>
              </a:rPr>
              <a:t>Для детей дошкольного возраста это: </a:t>
            </a:r>
            <a:br>
              <a:rPr lang="ru-RU" sz="3600" b="1" dirty="0" smtClean="0">
                <a:latin typeface="+mn-lt"/>
              </a:rPr>
            </a:b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525963"/>
          </a:xfrm>
        </p:spPr>
        <p:txBody>
          <a:bodyPr/>
          <a:lstStyle/>
          <a:p>
            <a:r>
              <a:rPr lang="ru-RU" sz="1600" dirty="0" smtClean="0"/>
              <a:t>- </a:t>
            </a:r>
            <a:r>
              <a:rPr lang="ru-RU" sz="1600" b="1" i="1" u="sng" dirty="0" smtClean="0"/>
              <a:t>игровая деятельность</a:t>
            </a:r>
            <a:r>
              <a:rPr lang="ru-RU" sz="1600" dirty="0" smtClean="0"/>
              <a:t> (включая сюжетно-ролевую игру как ведущую деятельность детей дошкольного возраста, а также игру с правилами и другие виды игры);</a:t>
            </a:r>
          </a:p>
          <a:p>
            <a:r>
              <a:rPr lang="ru-RU" sz="1600" dirty="0" smtClean="0"/>
              <a:t>- </a:t>
            </a:r>
            <a:r>
              <a:rPr lang="ru-RU" sz="1600" b="1" i="1" u="sng" dirty="0" smtClean="0"/>
              <a:t>коммуникативная</a:t>
            </a:r>
            <a:r>
              <a:rPr lang="ru-RU" sz="1600" dirty="0" smtClean="0"/>
              <a:t> (общение и взаимодействие со взрослыми и сверстниками);</a:t>
            </a:r>
          </a:p>
          <a:p>
            <a:r>
              <a:rPr lang="ru-RU" sz="1600" dirty="0" smtClean="0"/>
              <a:t>-</a:t>
            </a:r>
            <a:r>
              <a:rPr lang="ru-RU" sz="1600" b="1" i="1" u="sng" dirty="0" smtClean="0"/>
              <a:t>познавательно-исследовательская</a:t>
            </a:r>
            <a:r>
              <a:rPr lang="ru-RU" sz="1600" dirty="0" smtClean="0"/>
              <a:t> (исследования объектов окружающего мира и экспериментирования с ними;  восприятие художественной литературы и фольклора в том числе Тюменской области);</a:t>
            </a:r>
          </a:p>
          <a:p>
            <a:r>
              <a:rPr lang="ru-RU" sz="1600" dirty="0" smtClean="0"/>
              <a:t>- </a:t>
            </a:r>
            <a:r>
              <a:rPr lang="ru-RU" sz="1600" b="1" i="1" u="sng" dirty="0" smtClean="0"/>
              <a:t>самообслуживание и элементарный бытовой труд</a:t>
            </a:r>
            <a:r>
              <a:rPr lang="ru-RU" sz="1600" dirty="0" smtClean="0"/>
              <a:t> (в помещении и на улице);</a:t>
            </a:r>
          </a:p>
          <a:p>
            <a:r>
              <a:rPr lang="ru-RU" sz="1600" dirty="0" smtClean="0"/>
              <a:t>- </a:t>
            </a:r>
            <a:r>
              <a:rPr lang="ru-RU" sz="1600" b="1" i="1" u="sng" dirty="0" smtClean="0"/>
              <a:t>конструирование</a:t>
            </a:r>
            <a:r>
              <a:rPr lang="ru-RU" sz="1600" dirty="0" smtClean="0"/>
              <a:t> из разного материала, включая конструкторы, модули, бумагу, природный и иной материал;</a:t>
            </a:r>
          </a:p>
          <a:p>
            <a:r>
              <a:rPr lang="ru-RU" sz="1600" dirty="0" smtClean="0"/>
              <a:t>- </a:t>
            </a:r>
            <a:r>
              <a:rPr lang="ru-RU" sz="1600" b="1" i="1" u="sng" dirty="0" smtClean="0"/>
              <a:t>изобразительная</a:t>
            </a:r>
            <a:r>
              <a:rPr lang="ru-RU" sz="1600" dirty="0" smtClean="0"/>
              <a:t>(рисования, лепки, аппликации);</a:t>
            </a:r>
          </a:p>
          <a:p>
            <a:r>
              <a:rPr lang="ru-RU" sz="1600" dirty="0" smtClean="0"/>
              <a:t>- </a:t>
            </a:r>
            <a:r>
              <a:rPr lang="ru-RU" sz="1600" b="1" i="1" u="sng" dirty="0" smtClean="0"/>
              <a:t>музыкальная</a:t>
            </a:r>
            <a:r>
              <a:rPr lang="ru-RU" sz="1600" dirty="0" smtClean="0"/>
              <a:t>(восприятие и понимание смысла музыкальных произведений, пение, музыкально-ритмические движения, игры на детских музыкальных инструментах);</a:t>
            </a:r>
          </a:p>
          <a:p>
            <a:r>
              <a:rPr lang="ru-RU" sz="1600" dirty="0" smtClean="0"/>
              <a:t>-  </a:t>
            </a:r>
            <a:r>
              <a:rPr lang="ru-RU" sz="1600" b="1" i="1" u="sng" dirty="0" smtClean="0"/>
              <a:t>двигательная</a:t>
            </a:r>
            <a:r>
              <a:rPr lang="ru-RU" sz="1600" dirty="0" smtClean="0"/>
              <a:t> (овладение основными движениями) активность ребенка.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229600" cy="4525963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1600" dirty="0" smtClean="0"/>
              <a:t>Уважительное отношение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 2. 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 как искусственное ускорение, так и искусственное замедление развития детей) </a:t>
            </a:r>
          </a:p>
          <a:p>
            <a:r>
              <a:rPr lang="ru-RU" sz="1600" dirty="0" smtClean="0"/>
              <a:t> 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 </a:t>
            </a:r>
          </a:p>
          <a:p>
            <a:r>
              <a:rPr lang="ru-RU" sz="1600" dirty="0" smtClean="0"/>
              <a:t>Поддержка взрослыми положительного, доброжелательного отношения детей друг к другу и взаимодействия детей друг с другом в разных видах деятельности</a:t>
            </a:r>
          </a:p>
          <a:p>
            <a:r>
              <a:rPr lang="ru-RU" sz="1600" dirty="0" smtClean="0"/>
              <a:t>Поддержка инициативы и самостоятельности детей в специфических для них видах деятельности</a:t>
            </a:r>
          </a:p>
          <a:p>
            <a:r>
              <a:rPr lang="ru-RU" sz="1600" dirty="0" smtClean="0"/>
              <a:t>Возможность выбора детьми материалов, видов активности, участников совместной деятельности и общения </a:t>
            </a:r>
          </a:p>
          <a:p>
            <a:r>
              <a:rPr lang="ru-RU" sz="1600" dirty="0" smtClean="0"/>
              <a:t>Защита детей от всех форм физического и психического насилия </a:t>
            </a:r>
          </a:p>
          <a:p>
            <a:r>
              <a:rPr lang="ru-RU" sz="1600" dirty="0" smtClean="0"/>
              <a:t>Поддержка родителей (законных представителей) в воспитании детей. охране и укреплении их здоровья, вовлечение семей непосредственно в образовательную деятельность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1600" b="1" dirty="0" smtClean="0"/>
              <a:t>ХАРАКТЕРИСТИКА ОСОБЕННОСТЕЙ РАЗВИТИЯ ДЕТЕЙ РАННЕГО И ДОШКОЛЬНОГО   ВОЗРАСТА.</a:t>
            </a:r>
            <a:endParaRPr lang="ru-RU" sz="1600" dirty="0" smtClean="0"/>
          </a:p>
          <a:p>
            <a:r>
              <a:rPr lang="ru-RU" sz="1600" dirty="0" smtClean="0"/>
              <a:t>На третьем году жизни дети становятся самостоятельнее. Продолжает развиваться предметная деятельность, ситуативно-деловое общение ребен­ка и взрослого; совершенствуются восприятие, речь, начальные формы произвольного поведения, игры, наглядно-действенное мышление. Развитие предметной деятельности связано с усвоением культурных способов действия с различными предметами. Развиваются соотносящие и орудийные действия. Умение выполнять орудийные действия развивает произвольность, преобразуя натуральные формы активности в культурные на основе пред­лагаемой взрослыми модели, которая выступает в качестве не только объ­екта для подражания, но и образца, регулирующего собственную активность</a:t>
            </a:r>
            <a:r>
              <a:rPr lang="ru-RU" sz="1600" b="1" dirty="0" smtClean="0"/>
              <a:t> </a:t>
            </a:r>
            <a:r>
              <a:rPr lang="ru-RU" sz="1600" dirty="0" smtClean="0"/>
              <a:t>ребенка.</a:t>
            </a:r>
            <a:r>
              <a:rPr lang="ru-RU" sz="1600" b="1" dirty="0" smtClean="0"/>
              <a:t> </a:t>
            </a:r>
            <a:r>
              <a:rPr lang="ru-RU" sz="1600" dirty="0" smtClean="0"/>
              <a:t>В ходе совместной со взрослыми предметной деятельности продолжает развиваться понимание речи.</a:t>
            </a:r>
            <a:r>
              <a:rPr lang="ru-RU" sz="1600" b="1" dirty="0" smtClean="0"/>
              <a:t> </a:t>
            </a:r>
            <a:r>
              <a:rPr lang="ru-RU" sz="1600" dirty="0" smtClean="0"/>
              <a:t>В возрасте 3-4 лет ребенок постепенно выходит за пределы семейного круга. Его общение становится</a:t>
            </a:r>
            <a:r>
              <a:rPr lang="ru-RU" sz="1600" b="1" dirty="0" smtClean="0"/>
              <a:t> </a:t>
            </a:r>
            <a:r>
              <a:rPr lang="ru-RU" sz="1600" dirty="0" err="1" smtClean="0"/>
              <a:t>внеситуативным</a:t>
            </a:r>
            <a:r>
              <a:rPr lang="ru-RU" sz="1600" dirty="0" smtClean="0"/>
              <a:t>. Взрослый становится для ребенка не только членом семьи, но и носителем определенной обще­ственной функции. Желание ребенка выполнять такую же функцию при­водит к противоречию с его реальными возможностями. Это противоречие разрешается через развитие игры, которая становится ведущим видом деятельности в дошкольном возрасте.</a:t>
            </a:r>
            <a:r>
              <a:rPr lang="ru-RU" sz="1600" b="1" dirty="0" smtClean="0"/>
              <a:t> </a:t>
            </a: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3335_shk (1)">
  <a:themeElements>
    <a:clrScheme name="елочный">
      <a:dk1>
        <a:srgbClr val="003300"/>
      </a:dk1>
      <a:lt1>
        <a:srgbClr val="99FF99"/>
      </a:lt1>
      <a:dk2>
        <a:srgbClr val="006600"/>
      </a:dk2>
      <a:lt2>
        <a:srgbClr val="99FF66"/>
      </a:lt2>
      <a:accent1>
        <a:srgbClr val="FFFF00"/>
      </a:accent1>
      <a:accent2>
        <a:srgbClr val="66FF33"/>
      </a:accent2>
      <a:accent3>
        <a:srgbClr val="009900"/>
      </a:accent3>
      <a:accent4>
        <a:srgbClr val="FFFF99"/>
      </a:accent4>
      <a:accent5>
        <a:srgbClr val="6600FF"/>
      </a:accent5>
      <a:accent6>
        <a:srgbClr val="CCFF33"/>
      </a:accent6>
      <a:hlink>
        <a:srgbClr val="0000FF"/>
      </a:hlink>
      <a:folHlink>
        <a:srgbClr val="00CC66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43335_shk (1)</Template>
  <TotalTime>2128</TotalTime>
  <Words>2542</Words>
  <Application>Microsoft Office PowerPoint</Application>
  <PresentationFormat>Экран (4:3)</PresentationFormat>
  <Paragraphs>188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43335_shk (1)</vt:lpstr>
      <vt:lpstr>Слайд 1</vt:lpstr>
      <vt:lpstr>Разработчики программы: </vt:lpstr>
      <vt:lpstr>  ОБЯЗАТЕЛЬНАЯ ЧАСТЬ ПРОГРАММЫ 1.1.   ЦЕЛЕВОЙ РАЗДЕЛ   </vt:lpstr>
      <vt:lpstr>Слайд 4</vt:lpstr>
      <vt:lpstr>Основными приоритетными направлениями в деятельности образовательной организации являются: </vt:lpstr>
      <vt:lpstr>Принципы и подходы к формированию программы.  </vt:lpstr>
      <vt:lpstr>Для детей дошкольного возраста это:  </vt:lpstr>
      <vt:lpstr>Слайд 8</vt:lpstr>
      <vt:lpstr>Слайд 9</vt:lpstr>
      <vt:lpstr>Слайд 10</vt:lpstr>
      <vt:lpstr>Слайд 11</vt:lpstr>
      <vt:lpstr> ЧАСТЬ,  ФОРМИРУЕМАЯ УЧАСТНИКАМИ                         ОБРАЗОВАТЕЛЬНЫХ ОТНОШЕНИЙ. </vt:lpstr>
      <vt:lpstr>Для получения качественного образования детьми с ОВЗ в рамках реализации Программы созданы необходимые условия для: </vt:lpstr>
      <vt:lpstr>1.2 СОДЕРЖАТЕЛЬНЫЙ РАЗДЕЛ ПРОГРАММЫ. 1.2.1. ОСОБЕННОСТИ ОРГАНИЗАЦИИ И ОСУЩЕСТВЛЕНИЯ  ОБРАЗОВАТЕЛЬНОЙ ДЕЯТЕЛЬНОСТИ ПО ПЯТИ ОБРАЗОВАТЕЛЬНЫМ ОБЛАСТЯМ. Содержание Программы обеспечивает развитие личности, мотивации и способностей детей в различных видах деятельности и охватывает следующие структурные единицы, представляющие определенные направления развития и образования детей (образовательные области): социально-коммуникативное развитие; познавательное развитие; речевое развитие; художественно-эстетическое развитие; физическое развитие.</vt:lpstr>
      <vt:lpstr>Формы, способы, методы и средства реализации образовательного процесса </vt:lpstr>
      <vt:lpstr>Образовательная область  «Социально-коммуникативное развитие» </vt:lpstr>
      <vt:lpstr>Часть, формируемая участниками образовательных отношений  </vt:lpstr>
      <vt:lpstr>Образовательная область «Речевое развитие» </vt:lpstr>
      <vt:lpstr>Часть, формируемая участниками образовательных отношений </vt:lpstr>
      <vt:lpstr>Образовательная область  «Художественно-эстетическое развитие»   </vt:lpstr>
      <vt:lpstr>Часть, формируемая участниками образовательных отношений </vt:lpstr>
      <vt:lpstr>Образовательная область «Физическое развитие» </vt:lpstr>
      <vt:lpstr>Часть, формируемая участниками образовательных отношений </vt:lpstr>
      <vt:lpstr>Организация системы коррекционной работы </vt:lpstr>
      <vt:lpstr>Описание системы комплексного  психолого-медико-педагогического сопровождения </vt:lpstr>
      <vt:lpstr>Слайд 26</vt:lpstr>
      <vt:lpstr>Описание специальных условий обучения и воспитания детей с ограниченными возможностями здоровья </vt:lpstr>
      <vt:lpstr>1.3.3. ОРГАНИЗАЦИЯ РЕЖИМА ДНЯ </vt:lpstr>
      <vt:lpstr> 1.3.4. МОДЕЛЬ КОМПЛЕКСНО- ТЕМАТИЧЕСКОГО ПЛАНИРОВАНИЯ ОРГАНИЗАЦИИ ОБРАЗОВАТЕЛЬНОЙ ДЕЯТЕЛЬНОСТИ </vt:lpstr>
      <vt:lpstr> Проектирование и планирование воспитательно-образовательного процесса </vt:lpstr>
      <vt:lpstr>Требования к организации среды общения:  </vt:lpstr>
      <vt:lpstr>Слайд 32</vt:lpstr>
      <vt:lpstr>2.2.СИСТЕМА МОНИТОРИНГА ДОСТИЖЕНИЙ ДЕТЬМИ ПЛАНИРУЕМЫХ РЕЗУЛЬТАТОВ. При реализации Программы  проводиться оценка индивидуального развития детей. Такая оценка производится педагогическим работником в рамках педагогической диагностики (оценки индивидуального развития детей дошкольного возраста, связанной с оценкой эффективности педагогических действий и лежащей в основе их дальнейшего планирования). Результаты педагогической диагностики (мониторинга) используются исключительно для решения следующих образовательных задач: 1) индивидуализации образования (в том числе поддержки ребенка, построения его образовательной траектории или профессиональной коррекции особенностей его развития); 2) оптимизации работы с группой детей. </vt:lpstr>
      <vt:lpstr>2.3. ОРГАНИЗАЦИЯ ДОПОЛНИТЕЛЬНОГО ОБРАЗОВАНИЯ. </vt:lpstr>
      <vt:lpstr>2.4. ОРГАНИЗАЦИЯ РАБОТЫ В КОНСУЛЬТАЦИОННО-МЕТОДИЧЕСКОМ ПУНКТЕ </vt:lpstr>
      <vt:lpstr>Особенности взаимодействия  педагогического коллектива  с семьями воспитанников    </vt:lpstr>
      <vt:lpstr>Организация развивающей предметно – пространственной среды </vt:lpstr>
      <vt:lpstr>Кадровые условия реализации Программы </vt:lpstr>
      <vt:lpstr>Слайд 39</vt:lpstr>
      <vt:lpstr>2.5  Особенности традиционных событий, праздников, мероприятий </vt:lpstr>
      <vt:lpstr>Слайд 41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Алена</dc:creator>
  <cp:lastModifiedBy>Алена</cp:lastModifiedBy>
  <cp:revision>96</cp:revision>
  <dcterms:created xsi:type="dcterms:W3CDTF">2016-05-18T06:35:16Z</dcterms:created>
  <dcterms:modified xsi:type="dcterms:W3CDTF">2018-06-13T08:24:26Z</dcterms:modified>
</cp:coreProperties>
</file>