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4" r:id="rId4"/>
    <p:sldId id="263" r:id="rId5"/>
    <p:sldId id="258" r:id="rId6"/>
    <p:sldId id="265" r:id="rId7"/>
    <p:sldId id="267" r:id="rId8"/>
    <p:sldId id="266" r:id="rId9"/>
    <p:sldId id="268" r:id="rId10"/>
    <p:sldId id="269" r:id="rId11"/>
    <p:sldId id="270" r:id="rId12"/>
    <p:sldId id="271" r:id="rId13"/>
    <p:sldId id="273" r:id="rId14"/>
    <p:sldId id="272" r:id="rId15"/>
    <p:sldId id="276" r:id="rId16"/>
    <p:sldId id="275"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AC49"/>
    <a:srgbClr val="227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30.04.2020</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30.04.2020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30.04.2020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30.04.2020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30.04.2020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30.04.2020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30.04.2020</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30.04.2020</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30.04.2020</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8064" y="116631"/>
            <a:ext cx="3168352" cy="1328597"/>
          </a:xfrm>
        </p:spPr>
        <p:txBody>
          <a:bodyPr>
            <a:normAutofit/>
          </a:bodyPr>
          <a:lstStyle/>
          <a:p>
            <a:r>
              <a:rPr lang="ru-RU" sz="3200" b="1" dirty="0" smtClean="0">
                <a:solidFill>
                  <a:srgbClr val="32AC49"/>
                </a:solidFill>
                <a:latin typeface="Times New Roman" pitchFamily="18" charset="0"/>
                <a:cs typeface="Times New Roman" pitchFamily="18" charset="0"/>
              </a:rPr>
              <a:t>ЛУЧШЕДОМА</a:t>
            </a:r>
            <a:endParaRPr lang="ru-RU" sz="3200" b="1" dirty="0">
              <a:solidFill>
                <a:srgbClr val="32AC49"/>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365104"/>
            <a:ext cx="356433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325" y="2276872"/>
            <a:ext cx="3468687"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descr="C:\Users\comp\Desktop\325-3251615_hashtag-3d-png-green-hasht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908720"/>
            <a:ext cx="504056" cy="60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171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4512" y="764704"/>
            <a:ext cx="3319392" cy="1944216"/>
          </a:xfrm>
        </p:spPr>
        <p:txBody>
          <a:bodyPr>
            <a:noAutofit/>
          </a:bodyPr>
          <a:lstStyle/>
          <a:p>
            <a:r>
              <a:rPr lang="ru-RU" sz="2400" b="1" dirty="0" smtClean="0"/>
              <a:t>8. Сколько </a:t>
            </a:r>
            <a:r>
              <a:rPr lang="ru-RU" sz="2400" b="1" dirty="0"/>
              <a:t>лет длилась Великая Отечественная война?</a:t>
            </a:r>
            <a:r>
              <a:rPr lang="ru-RU" sz="2400" b="1" dirty="0" smtClean="0"/>
              <a:t/>
            </a:r>
            <a:br>
              <a:rPr lang="ru-RU" sz="2400" b="1" dirty="0" smtClean="0"/>
            </a:br>
            <a:endParaRPr lang="ru-RU" sz="2200" b="1" dirty="0"/>
          </a:p>
        </p:txBody>
      </p:sp>
      <p:sp>
        <p:nvSpPr>
          <p:cNvPr id="4" name="Текст 3"/>
          <p:cNvSpPr>
            <a:spLocks noGrp="1"/>
          </p:cNvSpPr>
          <p:nvPr>
            <p:ph type="body" sz="half" idx="2"/>
          </p:nvPr>
        </p:nvSpPr>
        <p:spPr>
          <a:xfrm>
            <a:off x="4734630" y="2924944"/>
            <a:ext cx="3300573" cy="2520280"/>
          </a:xfrm>
        </p:spPr>
        <p:txBody>
          <a:bodyPr>
            <a:normAutofit lnSpcReduction="10000"/>
          </a:bodyPr>
          <a:lstStyle/>
          <a:p>
            <a:r>
              <a:rPr lang="ru-RU" sz="2000" dirty="0" smtClean="0"/>
              <a:t>1. 1 год</a:t>
            </a:r>
          </a:p>
          <a:p>
            <a:endParaRPr lang="ru-RU" sz="2000" dirty="0" smtClean="0"/>
          </a:p>
          <a:p>
            <a:r>
              <a:rPr lang="ru-RU" sz="2000" dirty="0" smtClean="0"/>
              <a:t>2. 4 года</a:t>
            </a:r>
          </a:p>
          <a:p>
            <a:endParaRPr lang="ru-RU" sz="2000" dirty="0" smtClean="0"/>
          </a:p>
          <a:p>
            <a:r>
              <a:rPr lang="ru-RU" sz="2000" dirty="0" smtClean="0"/>
              <a:t>3. 10 лет</a:t>
            </a:r>
          </a:p>
          <a:p>
            <a:endParaRPr lang="ru-RU" sz="2000" dirty="0" smtClean="0"/>
          </a:p>
          <a:p>
            <a:r>
              <a:rPr lang="ru-RU" sz="2000" dirty="0" smtClean="0"/>
              <a:t>4. 20 лет</a:t>
            </a:r>
            <a:endParaRPr lang="ru-RU"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0"/>
            <a:ext cx="182245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descr="C:\Users\comp\Desktop\19c22895c241a6740c3cb7cb66984bd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84784"/>
            <a:ext cx="3539299" cy="477019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609835"/>
            <a:ext cx="3539300" cy="109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809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4512" y="764704"/>
            <a:ext cx="3319392" cy="3024336"/>
          </a:xfrm>
        </p:spPr>
        <p:txBody>
          <a:bodyPr>
            <a:noAutofit/>
          </a:bodyPr>
          <a:lstStyle/>
          <a:p>
            <a:r>
              <a:rPr lang="ru-RU" sz="2400" b="1" dirty="0" smtClean="0"/>
              <a:t>9</a:t>
            </a:r>
            <a:r>
              <a:rPr lang="ru-RU" sz="2400" b="1" dirty="0"/>
              <a:t>. В День Победы на улицах, в домах, парках и площадях часто звучат песни о войне. </a:t>
            </a:r>
            <a:r>
              <a:rPr lang="ru-RU" sz="2400" b="1" dirty="0" smtClean="0"/>
              <a:t/>
            </a:r>
            <a:br>
              <a:rPr lang="ru-RU" sz="2400" b="1" dirty="0" smtClean="0"/>
            </a:br>
            <a:r>
              <a:rPr lang="ru-RU" sz="2400" b="1" dirty="0" smtClean="0"/>
              <a:t>Какие </a:t>
            </a:r>
            <a:r>
              <a:rPr lang="ru-RU" sz="2400" b="1" dirty="0"/>
              <a:t>песни можно услышать в этот день</a:t>
            </a:r>
            <a:r>
              <a:rPr lang="ru-RU" sz="2400" b="1" dirty="0" smtClean="0"/>
              <a:t>?</a:t>
            </a:r>
            <a:endParaRPr lang="ru-RU" sz="2200" b="1" dirty="0"/>
          </a:p>
        </p:txBody>
      </p:sp>
      <p:sp>
        <p:nvSpPr>
          <p:cNvPr id="4" name="Текст 3"/>
          <p:cNvSpPr>
            <a:spLocks noGrp="1"/>
          </p:cNvSpPr>
          <p:nvPr>
            <p:ph type="body" sz="half" idx="2"/>
          </p:nvPr>
        </p:nvSpPr>
        <p:spPr>
          <a:xfrm>
            <a:off x="4644008" y="3933056"/>
            <a:ext cx="3456384" cy="2232248"/>
          </a:xfrm>
        </p:spPr>
        <p:txBody>
          <a:bodyPr>
            <a:normAutofit fontScale="85000" lnSpcReduction="10000"/>
          </a:bodyPr>
          <a:lstStyle/>
          <a:p>
            <a:r>
              <a:rPr lang="ru-RU" sz="2000" dirty="0" smtClean="0"/>
              <a:t>1. « В лесу родилась ёлочка»</a:t>
            </a:r>
          </a:p>
          <a:p>
            <a:endParaRPr lang="ru-RU" sz="2000" dirty="0" smtClean="0"/>
          </a:p>
          <a:p>
            <a:r>
              <a:rPr lang="ru-RU" sz="2000" dirty="0" smtClean="0"/>
              <a:t>2. «Землянка»</a:t>
            </a:r>
          </a:p>
          <a:p>
            <a:endParaRPr lang="ru-RU" sz="2000" dirty="0" smtClean="0"/>
          </a:p>
          <a:p>
            <a:r>
              <a:rPr lang="ru-RU" sz="2000" dirty="0" smtClean="0"/>
              <a:t>3. «Катюша»</a:t>
            </a:r>
          </a:p>
          <a:p>
            <a:endParaRPr lang="ru-RU" sz="2000" dirty="0" smtClean="0"/>
          </a:p>
          <a:p>
            <a:r>
              <a:rPr lang="ru-RU" sz="2000" dirty="0" smtClean="0"/>
              <a:t>4. «День победы»</a:t>
            </a:r>
            <a:endParaRPr lang="ru-RU"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0"/>
            <a:ext cx="182245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C:\Users\comp\Desktop\5919bd92b999c63b53fd172115e0e5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844" y="2060848"/>
            <a:ext cx="3512169" cy="4179773"/>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13" y="658813"/>
            <a:ext cx="35306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597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620688"/>
            <a:ext cx="3672408" cy="3384376"/>
          </a:xfrm>
        </p:spPr>
        <p:txBody>
          <a:bodyPr>
            <a:noAutofit/>
          </a:bodyPr>
          <a:lstStyle/>
          <a:p>
            <a:r>
              <a:rPr lang="ru-RU" sz="1600" b="1" dirty="0" smtClean="0"/>
              <a:t>10</a:t>
            </a:r>
            <a:r>
              <a:rPr lang="ru-RU" sz="1600" b="1" dirty="0"/>
              <a:t>. Война была очень тяжелой и кровопролитной. </a:t>
            </a:r>
            <a:r>
              <a:rPr lang="ru-RU" sz="1600" b="1" dirty="0" smtClean="0"/>
              <a:t/>
            </a:r>
            <a:br>
              <a:rPr lang="ru-RU" sz="1600" b="1" dirty="0" smtClean="0"/>
            </a:br>
            <a:r>
              <a:rPr lang="ru-RU" sz="1600" b="1" dirty="0" smtClean="0"/>
              <a:t>Наши </a:t>
            </a:r>
            <a:r>
              <a:rPr lang="ru-RU" sz="1600" b="1" dirty="0"/>
              <a:t>воины мужественно отбивали ожесточенные атаки фашистов и старались не пускать их в наши города и села. </a:t>
            </a:r>
            <a:r>
              <a:rPr lang="ru-RU" sz="1600" b="1" dirty="0" smtClean="0"/>
              <a:t/>
            </a:r>
            <a:br>
              <a:rPr lang="ru-RU" sz="1600" b="1" dirty="0" smtClean="0"/>
            </a:br>
            <a:r>
              <a:rPr lang="ru-RU" sz="1600" b="1" dirty="0" smtClean="0"/>
              <a:t>За </a:t>
            </a:r>
            <a:r>
              <a:rPr lang="ru-RU" sz="1600" b="1" dirty="0"/>
              <a:t>доблестную оборону некоторых наших городов воинам вручались медали. </a:t>
            </a:r>
            <a:r>
              <a:rPr lang="ru-RU" sz="1600" b="1" dirty="0" smtClean="0"/>
              <a:t/>
            </a:r>
            <a:br>
              <a:rPr lang="ru-RU" sz="1600" b="1" dirty="0" smtClean="0"/>
            </a:br>
            <a:r>
              <a:rPr lang="ru-RU" sz="1600" b="1" dirty="0" smtClean="0"/>
              <a:t>За </a:t>
            </a:r>
            <a:r>
              <a:rPr lang="ru-RU" sz="1600" b="1" dirty="0"/>
              <a:t>оборону каких городов самым смелым и отважным вручали специальные медали?</a:t>
            </a:r>
          </a:p>
        </p:txBody>
      </p:sp>
      <p:sp>
        <p:nvSpPr>
          <p:cNvPr id="4" name="Текст 3"/>
          <p:cNvSpPr>
            <a:spLocks noGrp="1"/>
          </p:cNvSpPr>
          <p:nvPr>
            <p:ph type="body" sz="half" idx="2"/>
          </p:nvPr>
        </p:nvSpPr>
        <p:spPr>
          <a:xfrm>
            <a:off x="4644008" y="4149080"/>
            <a:ext cx="3456384" cy="1872208"/>
          </a:xfrm>
        </p:spPr>
        <p:txBody>
          <a:bodyPr>
            <a:normAutofit fontScale="92500" lnSpcReduction="20000"/>
          </a:bodyPr>
          <a:lstStyle/>
          <a:p>
            <a:r>
              <a:rPr lang="ru-RU" sz="1800" dirty="0" smtClean="0"/>
              <a:t>1. За </a:t>
            </a:r>
            <a:r>
              <a:rPr lang="ru-RU" sz="1800" dirty="0"/>
              <a:t>оборону </a:t>
            </a:r>
            <a:r>
              <a:rPr lang="ru-RU" sz="1800" dirty="0" smtClean="0"/>
              <a:t>Москвы.</a:t>
            </a:r>
          </a:p>
          <a:p>
            <a:endParaRPr lang="ru-RU" sz="1800" dirty="0" smtClean="0"/>
          </a:p>
          <a:p>
            <a:r>
              <a:rPr lang="ru-RU" sz="1800" dirty="0" smtClean="0"/>
              <a:t>2.</a:t>
            </a:r>
            <a:r>
              <a:rPr lang="ru-RU" sz="1800" dirty="0"/>
              <a:t> </a:t>
            </a:r>
            <a:r>
              <a:rPr lang="ru-RU" sz="1800" dirty="0" smtClean="0"/>
              <a:t>За </a:t>
            </a:r>
            <a:r>
              <a:rPr lang="ru-RU" sz="1800" dirty="0"/>
              <a:t>оборону Рязани</a:t>
            </a:r>
            <a:endParaRPr lang="ru-RU" sz="1800" dirty="0" smtClean="0"/>
          </a:p>
          <a:p>
            <a:endParaRPr lang="ru-RU" sz="1800" dirty="0" smtClean="0"/>
          </a:p>
          <a:p>
            <a:r>
              <a:rPr lang="ru-RU" sz="1800" dirty="0" smtClean="0"/>
              <a:t>3. За </a:t>
            </a:r>
            <a:r>
              <a:rPr lang="ru-RU" sz="1800" dirty="0"/>
              <a:t>оборону Севастополя</a:t>
            </a:r>
            <a:endParaRPr lang="ru-RU" sz="1800" dirty="0" smtClean="0"/>
          </a:p>
          <a:p>
            <a:endParaRPr lang="ru-RU" sz="1800" dirty="0" smtClean="0"/>
          </a:p>
          <a:p>
            <a:r>
              <a:rPr lang="ru-RU" sz="1800" dirty="0" smtClean="0"/>
              <a:t>4. За </a:t>
            </a:r>
            <a:r>
              <a:rPr lang="ru-RU" sz="1800" dirty="0"/>
              <a:t>оборону Ленинграда</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5963"/>
            <a:ext cx="2043113"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C:\Users\comp\Desktop\6oZoXz79jPPnx4vp9DWizACV3RF10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072" y="3068960"/>
            <a:ext cx="336990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072" y="1196753"/>
            <a:ext cx="3464680" cy="152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78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620688"/>
            <a:ext cx="3672408" cy="2880320"/>
          </a:xfrm>
        </p:spPr>
        <p:txBody>
          <a:bodyPr>
            <a:noAutofit/>
          </a:bodyPr>
          <a:lstStyle/>
          <a:p>
            <a:r>
              <a:rPr lang="ru-RU" sz="2000" b="1" dirty="0" smtClean="0"/>
              <a:t>11. </a:t>
            </a:r>
            <a:r>
              <a:rPr lang="ru-RU" sz="2000" b="1" dirty="0"/>
              <a:t>Во время войны было очень много раненых, которым оказывали медицинскую помощь как на полях сражений, так и в специально созданных лечебных учреждениях. </a:t>
            </a:r>
            <a:r>
              <a:rPr lang="ru-RU" sz="2000" b="1" dirty="0" smtClean="0"/>
              <a:t/>
            </a:r>
            <a:br>
              <a:rPr lang="ru-RU" sz="2000" b="1" dirty="0" smtClean="0"/>
            </a:br>
            <a:r>
              <a:rPr lang="ru-RU" sz="2000" b="1" dirty="0" smtClean="0"/>
              <a:t>Где </a:t>
            </a:r>
            <a:r>
              <a:rPr lang="ru-RU" sz="2000" b="1" dirty="0"/>
              <a:t>лечили раненых бойцов?</a:t>
            </a:r>
          </a:p>
        </p:txBody>
      </p:sp>
      <p:sp>
        <p:nvSpPr>
          <p:cNvPr id="4" name="Текст 3"/>
          <p:cNvSpPr>
            <a:spLocks noGrp="1"/>
          </p:cNvSpPr>
          <p:nvPr>
            <p:ph type="body" sz="half" idx="2"/>
          </p:nvPr>
        </p:nvSpPr>
        <p:spPr>
          <a:xfrm>
            <a:off x="4644008" y="3861048"/>
            <a:ext cx="3456384" cy="1944216"/>
          </a:xfrm>
        </p:spPr>
        <p:txBody>
          <a:bodyPr>
            <a:normAutofit fontScale="92500" lnSpcReduction="20000"/>
          </a:bodyPr>
          <a:lstStyle/>
          <a:p>
            <a:r>
              <a:rPr lang="ru-RU" sz="1800" dirty="0" smtClean="0"/>
              <a:t>1. В больницах.</a:t>
            </a:r>
          </a:p>
          <a:p>
            <a:endParaRPr lang="ru-RU" sz="1800" dirty="0" smtClean="0"/>
          </a:p>
          <a:p>
            <a:r>
              <a:rPr lang="ru-RU" sz="1800" dirty="0" smtClean="0"/>
              <a:t>2.В поликлиниках</a:t>
            </a:r>
          </a:p>
          <a:p>
            <a:endParaRPr lang="ru-RU" sz="1800" dirty="0" smtClean="0"/>
          </a:p>
          <a:p>
            <a:r>
              <a:rPr lang="ru-RU" sz="1800" dirty="0" smtClean="0"/>
              <a:t>3. В госпиталях</a:t>
            </a:r>
          </a:p>
          <a:p>
            <a:endParaRPr lang="ru-RU" sz="1800" b="1" dirty="0" smtClean="0"/>
          </a:p>
          <a:p>
            <a:r>
              <a:rPr lang="ru-RU" sz="1800" dirty="0" smtClean="0"/>
              <a:t>4. В домах отдыха</a:t>
            </a:r>
            <a:endParaRPr lang="ru-RU" sz="1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5963"/>
            <a:ext cx="2043113"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descr="C:\Users\comp\Desktop\d5cb2a96a482aba6e056c4f9cbc8c3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810" y="1775625"/>
            <a:ext cx="3569965" cy="445275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810" y="620690"/>
            <a:ext cx="3569966" cy="115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02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620688"/>
            <a:ext cx="3672408" cy="3312368"/>
          </a:xfrm>
        </p:spPr>
        <p:txBody>
          <a:bodyPr>
            <a:noAutofit/>
          </a:bodyPr>
          <a:lstStyle/>
          <a:p>
            <a:r>
              <a:rPr lang="ru-RU" sz="1600" b="1" dirty="0" smtClean="0"/>
              <a:t>12. Есть </a:t>
            </a:r>
            <a:r>
              <a:rPr lang="ru-RU" sz="1600" b="1" dirty="0"/>
              <a:t>в нашей стране один очень красивый и героический город. </a:t>
            </a:r>
            <a:r>
              <a:rPr lang="ru-RU" sz="1600" b="1" dirty="0" smtClean="0"/>
              <a:t/>
            </a:r>
            <a:br>
              <a:rPr lang="ru-RU" sz="1600" b="1" dirty="0" smtClean="0"/>
            </a:br>
            <a:r>
              <a:rPr lang="ru-RU" sz="1600" b="1" dirty="0" smtClean="0"/>
              <a:t>Больше </a:t>
            </a:r>
            <a:r>
              <a:rPr lang="ru-RU" sz="1600" b="1" dirty="0"/>
              <a:t>двух лет во время Великой Отечественной войны его жители были окружены со всех сторон фашистами, голодали, умирали, но не отдали его врагу. </a:t>
            </a:r>
            <a:r>
              <a:rPr lang="ru-RU" sz="1600" b="1" dirty="0" smtClean="0"/>
              <a:t/>
            </a:r>
            <a:br>
              <a:rPr lang="ru-RU" sz="1600" b="1" dirty="0" smtClean="0"/>
            </a:br>
            <a:r>
              <a:rPr lang="ru-RU" sz="1600" b="1" dirty="0" smtClean="0"/>
              <a:t>За </a:t>
            </a:r>
            <a:r>
              <a:rPr lang="ru-RU" sz="1600" b="1" dirty="0"/>
              <a:t>этот подвиг городу было присвоено почетное звание «Город-герой» </a:t>
            </a:r>
            <a:r>
              <a:rPr lang="ru-RU" sz="1600" b="1" dirty="0" smtClean="0"/>
              <a:t/>
            </a:r>
            <a:br>
              <a:rPr lang="ru-RU" sz="1600" b="1" dirty="0" smtClean="0"/>
            </a:br>
            <a:r>
              <a:rPr lang="ru-RU" sz="1600" b="1" dirty="0" smtClean="0"/>
              <a:t>О </a:t>
            </a:r>
            <a:r>
              <a:rPr lang="ru-RU" sz="1600" b="1" dirty="0"/>
              <a:t>каком городе идет речь?</a:t>
            </a:r>
          </a:p>
        </p:txBody>
      </p:sp>
      <p:sp>
        <p:nvSpPr>
          <p:cNvPr id="4" name="Текст 3"/>
          <p:cNvSpPr>
            <a:spLocks noGrp="1"/>
          </p:cNvSpPr>
          <p:nvPr>
            <p:ph type="body" sz="half" idx="2"/>
          </p:nvPr>
        </p:nvSpPr>
        <p:spPr>
          <a:xfrm>
            <a:off x="4644008" y="4149080"/>
            <a:ext cx="3456384" cy="1872208"/>
          </a:xfrm>
        </p:spPr>
        <p:txBody>
          <a:bodyPr>
            <a:normAutofit fontScale="92500" lnSpcReduction="20000"/>
          </a:bodyPr>
          <a:lstStyle/>
          <a:p>
            <a:r>
              <a:rPr lang="ru-RU" sz="1800" dirty="0" smtClean="0"/>
              <a:t>1. О Москве.</a:t>
            </a:r>
          </a:p>
          <a:p>
            <a:endParaRPr lang="ru-RU" sz="1800" dirty="0" smtClean="0"/>
          </a:p>
          <a:p>
            <a:r>
              <a:rPr lang="ru-RU" sz="1800" dirty="0" smtClean="0"/>
              <a:t>2.</a:t>
            </a:r>
            <a:r>
              <a:rPr lang="ru-RU" sz="1800" dirty="0"/>
              <a:t> </a:t>
            </a:r>
            <a:r>
              <a:rPr lang="ru-RU" sz="1800" dirty="0" smtClean="0"/>
              <a:t>Об Одессе</a:t>
            </a:r>
          </a:p>
          <a:p>
            <a:endParaRPr lang="ru-RU" sz="1800" dirty="0" smtClean="0"/>
          </a:p>
          <a:p>
            <a:r>
              <a:rPr lang="ru-RU" sz="1800" dirty="0" smtClean="0"/>
              <a:t>3. О Курске</a:t>
            </a:r>
          </a:p>
          <a:p>
            <a:endParaRPr lang="ru-RU" sz="1800" b="1" dirty="0" smtClean="0"/>
          </a:p>
          <a:p>
            <a:r>
              <a:rPr lang="ru-RU" sz="1800" dirty="0" smtClean="0"/>
              <a:t>4. О Ленинграде</a:t>
            </a:r>
            <a:endParaRPr lang="ru-RU" sz="1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5963"/>
            <a:ext cx="2043113"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descr="C:\Users\comp\Desktop\4ba6bc5eaf1bce8bb942f937140cc1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80928"/>
            <a:ext cx="3466340" cy="300733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10" y="908720"/>
            <a:ext cx="3462337"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211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971601" y="764704"/>
            <a:ext cx="3384376" cy="5256584"/>
          </a:xfrm>
        </p:spPr>
        <p:txBody>
          <a:bodyPr>
            <a:normAutofit lnSpcReduction="10000"/>
          </a:bodyPr>
          <a:lstStyle/>
          <a:p>
            <a:pPr algn="ctr"/>
            <a:r>
              <a:rPr lang="ru-RU" b="1" dirty="0" smtClean="0"/>
              <a:t>Верные ответы</a:t>
            </a:r>
          </a:p>
          <a:p>
            <a:r>
              <a:rPr lang="ru-RU" b="1" dirty="0" smtClean="0"/>
              <a:t>3 балла</a:t>
            </a:r>
          </a:p>
          <a:p>
            <a:r>
              <a:rPr lang="ru-RU" dirty="0" smtClean="0"/>
              <a:t>№1-3</a:t>
            </a:r>
          </a:p>
          <a:p>
            <a:r>
              <a:rPr lang="ru-RU" dirty="0" smtClean="0"/>
              <a:t>№2-1</a:t>
            </a:r>
          </a:p>
          <a:p>
            <a:r>
              <a:rPr lang="ru-RU" dirty="0" smtClean="0"/>
              <a:t>№3-2</a:t>
            </a:r>
          </a:p>
          <a:p>
            <a:r>
              <a:rPr lang="ru-RU" dirty="0" smtClean="0"/>
              <a:t>№4-2,4</a:t>
            </a:r>
          </a:p>
          <a:p>
            <a:r>
              <a:rPr lang="ru-RU" dirty="0"/>
              <a:t>№</a:t>
            </a:r>
            <a:r>
              <a:rPr lang="ru-RU" dirty="0" smtClean="0"/>
              <a:t>5-3</a:t>
            </a:r>
          </a:p>
          <a:p>
            <a:endParaRPr lang="ru-RU" dirty="0"/>
          </a:p>
          <a:p>
            <a:r>
              <a:rPr lang="ru-RU" b="1" dirty="0" smtClean="0"/>
              <a:t>4 балла</a:t>
            </a:r>
          </a:p>
          <a:p>
            <a:pPr lvl="0">
              <a:buClr>
                <a:srgbClr val="94C600"/>
              </a:buClr>
            </a:pPr>
            <a:r>
              <a:rPr lang="ru-RU" dirty="0" smtClean="0"/>
              <a:t>№6-3</a:t>
            </a:r>
            <a:endParaRPr lang="ru-RU" dirty="0"/>
          </a:p>
          <a:p>
            <a:pPr lvl="0">
              <a:buClr>
                <a:srgbClr val="94C600"/>
              </a:buClr>
            </a:pPr>
            <a:r>
              <a:rPr lang="ru-RU" dirty="0" smtClean="0"/>
              <a:t>№7-3</a:t>
            </a:r>
            <a:endParaRPr lang="ru-RU" dirty="0"/>
          </a:p>
          <a:p>
            <a:pPr lvl="0">
              <a:buClr>
                <a:srgbClr val="94C600"/>
              </a:buClr>
            </a:pPr>
            <a:r>
              <a:rPr lang="ru-RU" dirty="0" smtClean="0"/>
              <a:t>№8-2</a:t>
            </a:r>
            <a:endParaRPr lang="ru-RU" dirty="0"/>
          </a:p>
          <a:p>
            <a:pPr lvl="0">
              <a:buClr>
                <a:srgbClr val="94C600"/>
              </a:buClr>
            </a:pPr>
            <a:r>
              <a:rPr lang="ru-RU" dirty="0" smtClean="0"/>
              <a:t>№9-2,3,4</a:t>
            </a:r>
          </a:p>
          <a:p>
            <a:pPr lvl="0">
              <a:buClr>
                <a:srgbClr val="94C600"/>
              </a:buClr>
            </a:pPr>
            <a:endParaRPr lang="ru-RU" dirty="0" smtClean="0"/>
          </a:p>
          <a:p>
            <a:pPr lvl="0">
              <a:buClr>
                <a:srgbClr val="94C600"/>
              </a:buClr>
            </a:pPr>
            <a:r>
              <a:rPr lang="ru-RU" b="1" dirty="0" smtClean="0"/>
              <a:t>5 баллов</a:t>
            </a:r>
            <a:endParaRPr lang="ru-RU" b="1" dirty="0"/>
          </a:p>
          <a:p>
            <a:pPr lvl="0">
              <a:buClr>
                <a:srgbClr val="94C600"/>
              </a:buClr>
            </a:pPr>
            <a:r>
              <a:rPr lang="ru-RU" dirty="0" smtClean="0"/>
              <a:t>№10-1,3,4</a:t>
            </a:r>
            <a:endParaRPr lang="ru-RU" dirty="0"/>
          </a:p>
          <a:p>
            <a:pPr lvl="0">
              <a:buClr>
                <a:srgbClr val="94C600"/>
              </a:buClr>
            </a:pPr>
            <a:r>
              <a:rPr lang="ru-RU" dirty="0" smtClean="0"/>
              <a:t>№11-3</a:t>
            </a:r>
            <a:endParaRPr lang="ru-RU" dirty="0"/>
          </a:p>
          <a:p>
            <a:pPr lvl="0">
              <a:buClr>
                <a:srgbClr val="94C600"/>
              </a:buClr>
            </a:pPr>
            <a:r>
              <a:rPr lang="ru-RU" dirty="0" smtClean="0"/>
              <a:t>№12-4</a:t>
            </a:r>
            <a:endParaRPr lang="ru-RU" dirty="0"/>
          </a:p>
          <a:p>
            <a:endParaRPr lang="ru-RU" dirty="0"/>
          </a:p>
        </p:txBody>
      </p:sp>
      <p:pic>
        <p:nvPicPr>
          <p:cNvPr id="16387" name="Picture 3" descr="C:\Users\comp\Desktop\детеныши-вопросе-о-мальчика-думая-23779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80728"/>
            <a:ext cx="367240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9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632848"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83568" y="3573016"/>
            <a:ext cx="7632848" cy="2215991"/>
          </a:xfrm>
          <a:prstGeom prst="rect">
            <a:avLst/>
          </a:prstGeom>
        </p:spPr>
        <p:txBody>
          <a:bodyPr wrap="square">
            <a:spAutoFit/>
          </a:bodyPr>
          <a:lstStyle/>
          <a:p>
            <a:pPr algn="ctr"/>
            <a:r>
              <a:rPr lang="ru-RU" sz="4000" b="1" dirty="0" smtClean="0">
                <a:solidFill>
                  <a:srgbClr val="94C600"/>
                </a:solidFill>
                <a:ea typeface="+mj-ea"/>
                <a:cs typeface="+mj-cs"/>
              </a:rPr>
              <a:t>Если ты ответил на все вопросы и получил</a:t>
            </a:r>
          </a:p>
          <a:p>
            <a:pPr algn="ctr"/>
            <a:r>
              <a:rPr lang="ru-RU" sz="4000" b="1" dirty="0" smtClean="0">
                <a:solidFill>
                  <a:srgbClr val="94C600"/>
                </a:solidFill>
                <a:ea typeface="+mj-ea"/>
                <a:cs typeface="+mj-cs"/>
              </a:rPr>
              <a:t>46 баллов – ТЫ МОЛОДЕЦ!!!</a:t>
            </a:r>
          </a:p>
          <a:p>
            <a:endParaRPr lang="ru-RU" dirty="0"/>
          </a:p>
        </p:txBody>
      </p:sp>
      <p:sp>
        <p:nvSpPr>
          <p:cNvPr id="6" name="Прямоугольник 5"/>
          <p:cNvSpPr/>
          <p:nvPr/>
        </p:nvSpPr>
        <p:spPr>
          <a:xfrm>
            <a:off x="683568" y="5013176"/>
            <a:ext cx="7776864" cy="1446550"/>
          </a:xfrm>
          <a:prstGeom prst="rect">
            <a:avLst/>
          </a:prstGeom>
        </p:spPr>
        <p:txBody>
          <a:bodyPr wrap="square">
            <a:spAutoFit/>
          </a:bodyPr>
          <a:lstStyle/>
          <a:p>
            <a:pPr algn="ctr"/>
            <a:endParaRPr lang="ru-RU" sz="1100" b="1" dirty="0" smtClean="0">
              <a:solidFill>
                <a:srgbClr val="94C600"/>
              </a:solidFill>
              <a:ea typeface="+mj-ea"/>
              <a:cs typeface="+mj-cs"/>
            </a:endParaRPr>
          </a:p>
          <a:p>
            <a:pPr algn="ctr"/>
            <a:endParaRPr lang="ru-RU" sz="1100" b="1" dirty="0">
              <a:solidFill>
                <a:srgbClr val="94C600"/>
              </a:solidFill>
              <a:ea typeface="+mj-ea"/>
              <a:cs typeface="+mj-cs"/>
            </a:endParaRPr>
          </a:p>
          <a:p>
            <a:pPr algn="ctr"/>
            <a:endParaRPr lang="ru-RU" sz="1100" b="1" dirty="0" smtClean="0">
              <a:solidFill>
                <a:srgbClr val="94C600"/>
              </a:solidFill>
              <a:ea typeface="+mj-ea"/>
              <a:cs typeface="+mj-cs"/>
            </a:endParaRPr>
          </a:p>
          <a:p>
            <a:pPr algn="ctr"/>
            <a:endParaRPr lang="ru-RU" sz="1100" b="1" dirty="0">
              <a:solidFill>
                <a:srgbClr val="94C600"/>
              </a:solidFill>
              <a:ea typeface="+mj-ea"/>
              <a:cs typeface="+mj-cs"/>
            </a:endParaRPr>
          </a:p>
          <a:p>
            <a:pPr algn="r"/>
            <a:endParaRPr lang="ru-RU" sz="1100" b="1" dirty="0" smtClean="0">
              <a:solidFill>
                <a:schemeClr val="accent1">
                  <a:lumMod val="50000"/>
                </a:schemeClr>
              </a:solidFill>
              <a:ea typeface="+mj-ea"/>
              <a:cs typeface="+mj-cs"/>
            </a:endParaRPr>
          </a:p>
          <a:p>
            <a:pPr algn="r"/>
            <a:endParaRPr lang="ru-RU" sz="1100" b="1" dirty="0">
              <a:solidFill>
                <a:schemeClr val="accent1">
                  <a:lumMod val="50000"/>
                </a:schemeClr>
              </a:solidFill>
              <a:ea typeface="+mj-ea"/>
              <a:cs typeface="+mj-cs"/>
            </a:endParaRPr>
          </a:p>
          <a:p>
            <a:pPr algn="r"/>
            <a:r>
              <a:rPr lang="ru-RU" sz="1100" b="1" dirty="0" smtClean="0">
                <a:solidFill>
                  <a:schemeClr val="accent1">
                    <a:lumMod val="50000"/>
                  </a:schemeClr>
                </a:solidFill>
                <a:ea typeface="+mj-ea"/>
                <a:cs typeface="+mj-cs"/>
              </a:rPr>
              <a:t>Викторину подготовил: воспитатель Морозова М.А.</a:t>
            </a:r>
          </a:p>
          <a:p>
            <a:endParaRPr lang="ru-RU" sz="1100" dirty="0"/>
          </a:p>
        </p:txBody>
      </p:sp>
    </p:spTree>
    <p:extLst>
      <p:ext uri="{BB962C8B-B14F-4D97-AF65-F5344CB8AC3E}">
        <p14:creationId xmlns:p14="http://schemas.microsoft.com/office/powerpoint/2010/main" val="177445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332656"/>
            <a:ext cx="7847784" cy="2736304"/>
          </a:xfrm>
        </p:spPr>
        <p:txBody>
          <a:bodyPr>
            <a:normAutofit fontScale="90000"/>
          </a:bodyPr>
          <a:lstStyle/>
          <a:p>
            <a:r>
              <a:rPr lang="ru-RU" sz="2700" b="1" i="1" dirty="0">
                <a:solidFill>
                  <a:schemeClr val="accent1">
                    <a:lumMod val="50000"/>
                  </a:schemeClr>
                </a:solidFill>
              </a:rPr>
              <a:t>Цель:</a:t>
            </a:r>
            <a:r>
              <a:rPr lang="ru-RU" sz="2700" b="1" dirty="0">
                <a:solidFill>
                  <a:schemeClr val="accent1">
                    <a:lumMod val="50000"/>
                  </a:schemeClr>
                </a:solidFill>
              </a:rPr>
              <a:t> </a:t>
            </a:r>
            <a:br>
              <a:rPr lang="ru-RU" sz="2700" b="1" dirty="0">
                <a:solidFill>
                  <a:schemeClr val="accent1">
                    <a:lumMod val="50000"/>
                  </a:schemeClr>
                </a:solidFill>
              </a:rPr>
            </a:br>
            <a:r>
              <a:rPr lang="ru-RU" sz="2700" b="1" dirty="0" smtClean="0">
                <a:solidFill>
                  <a:schemeClr val="accent1">
                    <a:lumMod val="50000"/>
                  </a:schemeClr>
                </a:solidFill>
              </a:rPr>
              <a:t>обобщить </a:t>
            </a:r>
            <a:r>
              <a:rPr lang="ru-RU" sz="2700" b="1" dirty="0">
                <a:solidFill>
                  <a:schemeClr val="accent1">
                    <a:lumMod val="50000"/>
                  </a:schemeClr>
                </a:solidFill>
              </a:rPr>
              <a:t>и систематизировать знания детей о празднике «День Победы», </a:t>
            </a:r>
            <a:r>
              <a:rPr lang="ru-RU" sz="2700" b="1" dirty="0" smtClean="0">
                <a:solidFill>
                  <a:schemeClr val="accent1">
                    <a:lumMod val="50000"/>
                  </a:schemeClr>
                </a:solidFill>
              </a:rPr>
              <a:t/>
            </a:r>
            <a:br>
              <a:rPr lang="ru-RU" sz="2700" b="1" dirty="0" smtClean="0">
                <a:solidFill>
                  <a:schemeClr val="accent1">
                    <a:lumMod val="50000"/>
                  </a:schemeClr>
                </a:solidFill>
              </a:rPr>
            </a:br>
            <a:r>
              <a:rPr lang="ru-RU" sz="2700" b="1" dirty="0" smtClean="0">
                <a:solidFill>
                  <a:schemeClr val="accent1">
                    <a:lumMod val="50000"/>
                  </a:schemeClr>
                </a:solidFill>
              </a:rPr>
              <a:t>о </a:t>
            </a:r>
            <a:r>
              <a:rPr lang="ru-RU" sz="2700" b="1" dirty="0">
                <a:solidFill>
                  <a:schemeClr val="accent1">
                    <a:lumMod val="50000"/>
                  </a:schemeClr>
                </a:solidFill>
              </a:rPr>
              <a:t>традициях проведения его в нашей стране</a:t>
            </a:r>
            <a:r>
              <a:rPr lang="ru-RU" b="1" dirty="0"/>
              <a:t/>
            </a:r>
            <a:br>
              <a:rPr lang="ru-RU" b="1" dirty="0"/>
            </a:br>
            <a:endParaRPr lang="ru-RU" dirty="0"/>
          </a:p>
        </p:txBody>
      </p:sp>
      <p:sp>
        <p:nvSpPr>
          <p:cNvPr id="3" name="Объект 2"/>
          <p:cNvSpPr>
            <a:spLocks noGrp="1"/>
          </p:cNvSpPr>
          <p:nvPr>
            <p:ph idx="1"/>
          </p:nvPr>
        </p:nvSpPr>
        <p:spPr>
          <a:xfrm>
            <a:off x="612648" y="2492896"/>
            <a:ext cx="8153400" cy="3603104"/>
          </a:xfrm>
        </p:spPr>
        <p:txBody>
          <a:bodyPr>
            <a:normAutofit/>
          </a:bodyPr>
          <a:lstStyle/>
          <a:p>
            <a:endParaRPr lang="ru-RU" b="1" dirty="0" smtClean="0"/>
          </a:p>
          <a:p>
            <a:pPr marL="68580" indent="0">
              <a:buNone/>
            </a:pPr>
            <a:r>
              <a:rPr lang="ru-RU" sz="2400" i="1" dirty="0" smtClean="0"/>
              <a:t>Задачи</a:t>
            </a:r>
            <a:r>
              <a:rPr lang="ru-RU" sz="2400" i="1" dirty="0"/>
              <a:t>:</a:t>
            </a:r>
            <a:r>
              <a:rPr lang="ru-RU" sz="2400" dirty="0"/>
              <a:t> </a:t>
            </a:r>
            <a:endParaRPr lang="ru-RU" sz="2400" dirty="0" smtClean="0"/>
          </a:p>
          <a:p>
            <a:r>
              <a:rPr lang="ru-RU" sz="2400" dirty="0" smtClean="0"/>
              <a:t>- Прививать </a:t>
            </a:r>
            <a:r>
              <a:rPr lang="ru-RU" sz="2400" dirty="0"/>
              <a:t>любовь к Родине, гордость за нее; </a:t>
            </a:r>
            <a:endParaRPr lang="ru-RU" sz="2400" dirty="0" smtClean="0"/>
          </a:p>
          <a:p>
            <a:r>
              <a:rPr lang="ru-RU" dirty="0" smtClean="0"/>
              <a:t>- Развивать </a:t>
            </a:r>
            <a:r>
              <a:rPr lang="ru-RU" dirty="0"/>
              <a:t>память, мышление, воображение;</a:t>
            </a:r>
            <a:endParaRPr lang="ru-RU" sz="2400" dirty="0" smtClean="0"/>
          </a:p>
          <a:p>
            <a:r>
              <a:rPr lang="ru-RU" dirty="0" smtClean="0"/>
              <a:t>- Воспитывать </a:t>
            </a:r>
            <a:r>
              <a:rPr lang="ru-RU" dirty="0"/>
              <a:t>уважение к ветеранам войны, заботливое к ним отношение, желание поздравить их с наступающим </a:t>
            </a:r>
            <a:r>
              <a:rPr lang="ru-RU" dirty="0" smtClean="0"/>
              <a:t>праздником.</a:t>
            </a:r>
            <a:endParaRPr lang="ru-RU" sz="2400" b="1" dirty="0"/>
          </a:p>
        </p:txBody>
      </p:sp>
    </p:spTree>
    <p:extLst>
      <p:ext uri="{BB962C8B-B14F-4D97-AF65-F5344CB8AC3E}">
        <p14:creationId xmlns:p14="http://schemas.microsoft.com/office/powerpoint/2010/main" val="222537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665162"/>
            <a:ext cx="3319392" cy="1755726"/>
          </a:xfrm>
        </p:spPr>
        <p:txBody>
          <a:bodyPr>
            <a:normAutofit/>
          </a:bodyPr>
          <a:lstStyle/>
          <a:p>
            <a:r>
              <a:rPr lang="ru-RU" sz="2400" b="1" dirty="0" smtClean="0"/>
              <a:t>1. Какой </a:t>
            </a:r>
            <a:r>
              <a:rPr lang="ru-RU" sz="2400" b="1" dirty="0"/>
              <a:t>праздник отмечает наша страна </a:t>
            </a:r>
            <a:r>
              <a:rPr lang="ru-RU" sz="2400" b="1" dirty="0" smtClean="0"/>
              <a:t/>
            </a:r>
            <a:br>
              <a:rPr lang="ru-RU" sz="2400" b="1" dirty="0" smtClean="0"/>
            </a:br>
            <a:r>
              <a:rPr lang="ru-RU" sz="2400" b="1" dirty="0" smtClean="0"/>
              <a:t>9 </a:t>
            </a:r>
            <a:r>
              <a:rPr lang="ru-RU" sz="2400" b="1" dirty="0"/>
              <a:t>мая?</a:t>
            </a:r>
          </a:p>
        </p:txBody>
      </p:sp>
      <p:sp>
        <p:nvSpPr>
          <p:cNvPr id="4" name="Текст 3"/>
          <p:cNvSpPr>
            <a:spLocks noGrp="1"/>
          </p:cNvSpPr>
          <p:nvPr>
            <p:ph type="body" sz="half" idx="2"/>
          </p:nvPr>
        </p:nvSpPr>
        <p:spPr>
          <a:xfrm>
            <a:off x="4734630" y="2708920"/>
            <a:ext cx="3300573" cy="2943729"/>
          </a:xfrm>
        </p:spPr>
        <p:txBody>
          <a:bodyPr>
            <a:normAutofit lnSpcReduction="10000"/>
          </a:bodyPr>
          <a:lstStyle/>
          <a:p>
            <a:r>
              <a:rPr lang="ru-RU" sz="2000" dirty="0" smtClean="0"/>
              <a:t>1. Новый год                                                                 </a:t>
            </a:r>
          </a:p>
          <a:p>
            <a:endParaRPr lang="ru-RU" sz="2000" dirty="0" smtClean="0"/>
          </a:p>
          <a:p>
            <a:r>
              <a:rPr lang="ru-RU" sz="2000" dirty="0" smtClean="0"/>
              <a:t>2. Праздник </a:t>
            </a:r>
            <a:r>
              <a:rPr lang="ru-RU" sz="2000" dirty="0"/>
              <a:t>мира и </a:t>
            </a:r>
            <a:r>
              <a:rPr lang="ru-RU" sz="2000" dirty="0" smtClean="0"/>
              <a:t>труда </a:t>
            </a:r>
          </a:p>
          <a:p>
            <a:endParaRPr lang="ru-RU" sz="2000" b="1" dirty="0" smtClean="0"/>
          </a:p>
          <a:p>
            <a:r>
              <a:rPr lang="ru-RU" sz="2000" dirty="0" smtClean="0"/>
              <a:t>3. День Победы </a:t>
            </a:r>
          </a:p>
          <a:p>
            <a:endParaRPr lang="ru-RU" sz="2000" dirty="0" smtClean="0"/>
          </a:p>
          <a:p>
            <a:r>
              <a:rPr lang="ru-RU" sz="2000" dirty="0" smtClean="0"/>
              <a:t>4. День </a:t>
            </a:r>
            <a:r>
              <a:rPr lang="ru-RU" sz="2000" dirty="0"/>
              <a:t>защитника </a:t>
            </a:r>
            <a:r>
              <a:rPr lang="ru-RU" sz="2000" dirty="0" smtClean="0"/>
              <a:t>Отечества </a:t>
            </a:r>
            <a:endParaRPr lang="ru-RU"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5762"/>
            <a:ext cx="18288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08720"/>
            <a:ext cx="3456384"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descr="C:\Users\comp\Desktop\IMG_2978-1024x7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492896"/>
            <a:ext cx="345638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70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692696"/>
            <a:ext cx="3319392" cy="2304256"/>
          </a:xfrm>
        </p:spPr>
        <p:txBody>
          <a:bodyPr>
            <a:noAutofit/>
          </a:bodyPr>
          <a:lstStyle/>
          <a:p>
            <a:r>
              <a:rPr lang="ru-RU" sz="2200" b="1" dirty="0" smtClean="0"/>
              <a:t>2. Существуют </a:t>
            </a:r>
            <a:r>
              <a:rPr lang="ru-RU" sz="2200" b="1" dirty="0"/>
              <a:t>давно сложившиеся традиции проведения этого праздника. </a:t>
            </a:r>
            <a:r>
              <a:rPr lang="ru-RU" sz="2200" b="1" dirty="0" smtClean="0"/>
              <a:t/>
            </a:r>
            <a:br>
              <a:rPr lang="ru-RU" sz="2200" b="1" dirty="0" smtClean="0"/>
            </a:br>
            <a:r>
              <a:rPr lang="ru-RU" sz="2200" b="1" dirty="0" smtClean="0"/>
              <a:t>Куда </a:t>
            </a:r>
            <a:r>
              <a:rPr lang="ru-RU" sz="2200" b="1" dirty="0"/>
              <a:t>идут люди в этот день?</a:t>
            </a:r>
          </a:p>
        </p:txBody>
      </p:sp>
      <p:sp>
        <p:nvSpPr>
          <p:cNvPr id="4" name="Текст 3"/>
          <p:cNvSpPr>
            <a:spLocks noGrp="1"/>
          </p:cNvSpPr>
          <p:nvPr>
            <p:ph type="body" sz="half" idx="2"/>
          </p:nvPr>
        </p:nvSpPr>
        <p:spPr>
          <a:xfrm>
            <a:off x="4644008" y="3212976"/>
            <a:ext cx="3300573" cy="2664296"/>
          </a:xfrm>
        </p:spPr>
        <p:txBody>
          <a:bodyPr>
            <a:noAutofit/>
          </a:bodyPr>
          <a:lstStyle/>
          <a:p>
            <a:r>
              <a:rPr lang="ru-RU" sz="2000" dirty="0"/>
              <a:t>1. </a:t>
            </a:r>
            <a:r>
              <a:rPr lang="ru-RU" sz="2000" dirty="0"/>
              <a:t>На </a:t>
            </a:r>
            <a:r>
              <a:rPr lang="ru-RU" sz="2000" dirty="0"/>
              <a:t>парад</a:t>
            </a:r>
          </a:p>
          <a:p>
            <a:endParaRPr lang="ru-RU" sz="1200" dirty="0"/>
          </a:p>
          <a:p>
            <a:r>
              <a:rPr lang="ru-RU" sz="2000" dirty="0"/>
              <a:t>2. </a:t>
            </a:r>
            <a:r>
              <a:rPr lang="ru-RU" sz="2000" dirty="0"/>
              <a:t>на </a:t>
            </a:r>
            <a:r>
              <a:rPr lang="ru-RU" sz="2000" dirty="0"/>
              <a:t>дачу</a:t>
            </a:r>
          </a:p>
          <a:p>
            <a:endParaRPr lang="ru-RU" sz="1200" dirty="0"/>
          </a:p>
          <a:p>
            <a:r>
              <a:rPr lang="ru-RU" sz="2000" dirty="0"/>
              <a:t>3. </a:t>
            </a:r>
            <a:r>
              <a:rPr lang="ru-RU" sz="2000" dirty="0"/>
              <a:t>на уборку территории</a:t>
            </a:r>
            <a:endParaRPr lang="ru-RU" sz="2000" dirty="0"/>
          </a:p>
          <a:p>
            <a:endParaRPr lang="ru-RU" sz="1200" dirty="0"/>
          </a:p>
          <a:p>
            <a:r>
              <a:rPr lang="ru-RU" sz="2000" dirty="0"/>
              <a:t>4. </a:t>
            </a:r>
            <a:r>
              <a:rPr lang="ru-RU" sz="2000" dirty="0"/>
              <a:t>в детский </a:t>
            </a:r>
            <a:r>
              <a:rPr lang="ru-RU" sz="2000" dirty="0"/>
              <a:t>сад</a:t>
            </a:r>
            <a:endParaRPr lang="ru-RU" sz="2000" dirty="0"/>
          </a:p>
        </p:txBody>
      </p:sp>
      <p:sp>
        <p:nvSpPr>
          <p:cNvPr id="5" name="Прямоугольник 4"/>
          <p:cNvSpPr/>
          <p:nvPr/>
        </p:nvSpPr>
        <p:spPr>
          <a:xfrm>
            <a:off x="6588224" y="12299"/>
            <a:ext cx="1800200" cy="477054"/>
          </a:xfrm>
          <a:prstGeom prst="rect">
            <a:avLst/>
          </a:prstGeom>
        </p:spPr>
        <p:txBody>
          <a:bodyPr wrap="square">
            <a:spAutoFit/>
          </a:bodyPr>
          <a:lstStyle/>
          <a:p>
            <a:r>
              <a:rPr lang="ru-RU" sz="2500" b="1" dirty="0" smtClean="0">
                <a:solidFill>
                  <a:srgbClr val="94C600"/>
                </a:solidFill>
                <a:ea typeface="+mj-ea"/>
                <a:cs typeface="+mj-cs"/>
              </a:rPr>
              <a:t>3 БАЛЛА </a:t>
            </a:r>
            <a:endParaRPr lang="ru-RU" dirty="0"/>
          </a:p>
        </p:txBody>
      </p:sp>
      <p:pic>
        <p:nvPicPr>
          <p:cNvPr id="6154" name="Picture 10" descr="C:\Users\comp\Desktop\68bddea0ce2f4a6c0e85ff509ea22466f8b718f9r1-1200-848v2_h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80928"/>
            <a:ext cx="3457634" cy="3168352"/>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52736"/>
            <a:ext cx="3457634"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706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692696"/>
            <a:ext cx="3319392" cy="2448272"/>
          </a:xfrm>
        </p:spPr>
        <p:txBody>
          <a:bodyPr>
            <a:noAutofit/>
          </a:bodyPr>
          <a:lstStyle/>
          <a:p>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3. В </a:t>
            </a:r>
            <a:r>
              <a:rPr lang="ru-RU" sz="2000" b="1" dirty="0"/>
              <a:t>этот весенний день принято поздравлять ветеранов и благодарить их за Великую Победу. </a:t>
            </a:r>
            <a:r>
              <a:rPr lang="ru-RU" sz="2000" b="1" dirty="0" smtClean="0"/>
              <a:t/>
            </a:r>
            <a:br>
              <a:rPr lang="ru-RU" sz="2000" b="1" dirty="0" smtClean="0"/>
            </a:br>
            <a:r>
              <a:rPr lang="ru-RU" sz="2000" b="1" dirty="0" smtClean="0"/>
              <a:t>Что </a:t>
            </a:r>
            <a:r>
              <a:rPr lang="ru-RU" sz="2000" b="1" dirty="0"/>
              <a:t>принято дарить на День Победы нашим ветеранам?</a:t>
            </a:r>
          </a:p>
        </p:txBody>
      </p:sp>
      <p:sp>
        <p:nvSpPr>
          <p:cNvPr id="4" name="Текст 3"/>
          <p:cNvSpPr>
            <a:spLocks noGrp="1"/>
          </p:cNvSpPr>
          <p:nvPr>
            <p:ph type="body" sz="half" idx="2"/>
          </p:nvPr>
        </p:nvSpPr>
        <p:spPr>
          <a:xfrm>
            <a:off x="4734630" y="3501008"/>
            <a:ext cx="3300573" cy="2151641"/>
          </a:xfrm>
        </p:spPr>
        <p:txBody>
          <a:bodyPr>
            <a:normAutofit fontScale="85000" lnSpcReduction="10000"/>
          </a:bodyPr>
          <a:lstStyle/>
          <a:p>
            <a:r>
              <a:rPr lang="ru-RU" sz="2000" dirty="0" smtClean="0"/>
              <a:t>1. Деньги</a:t>
            </a:r>
          </a:p>
          <a:p>
            <a:endParaRPr lang="ru-RU" sz="2000" dirty="0" smtClean="0"/>
          </a:p>
          <a:p>
            <a:r>
              <a:rPr lang="ru-RU" sz="2000" dirty="0" smtClean="0"/>
              <a:t>2. Цветы</a:t>
            </a:r>
          </a:p>
          <a:p>
            <a:endParaRPr lang="ru-RU" sz="2000" b="1" dirty="0" smtClean="0"/>
          </a:p>
          <a:p>
            <a:r>
              <a:rPr lang="ru-RU" sz="2000" dirty="0" smtClean="0"/>
              <a:t>3. Строительные материалы</a:t>
            </a:r>
          </a:p>
          <a:p>
            <a:endParaRPr lang="ru-RU" sz="2000" dirty="0" smtClean="0"/>
          </a:p>
          <a:p>
            <a:r>
              <a:rPr lang="ru-RU" sz="2000" dirty="0" smtClean="0"/>
              <a:t>4. Посуду</a:t>
            </a:r>
            <a:endParaRPr lang="ru-RU"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245" y="19270"/>
            <a:ext cx="18288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comp\Desktop\D6FLkLGWAAEC7cH.jpg 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694" y="684433"/>
            <a:ext cx="3489199" cy="125856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2124" b="2124"/>
          <a:stretch>
            <a:fillRect/>
          </a:stretch>
        </p:blipFill>
        <p:spPr bwMode="auto">
          <a:xfrm>
            <a:off x="1004888" y="1943100"/>
            <a:ext cx="3359150"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428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692696"/>
            <a:ext cx="3319392" cy="2376264"/>
          </a:xfrm>
        </p:spPr>
        <p:txBody>
          <a:bodyPr>
            <a:noAutofit/>
          </a:bodyPr>
          <a:lstStyle/>
          <a:p>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200" b="1" dirty="0" smtClean="0"/>
              <a:t>4. Цветы </a:t>
            </a:r>
            <a:r>
              <a:rPr lang="ru-RU" sz="2200" b="1" dirty="0"/>
              <a:t>и улыбки, слезы и радость на лицах ветеранов. </a:t>
            </a:r>
            <a:r>
              <a:rPr lang="ru-RU" sz="2200" b="1" dirty="0" smtClean="0"/>
              <a:t/>
            </a:r>
            <a:br>
              <a:rPr lang="ru-RU" sz="2200" b="1" dirty="0" smtClean="0"/>
            </a:br>
            <a:r>
              <a:rPr lang="ru-RU" sz="2200" b="1" dirty="0" smtClean="0"/>
              <a:t>А </a:t>
            </a:r>
            <a:r>
              <a:rPr lang="ru-RU" sz="2200" b="1" dirty="0"/>
              <a:t>что можно увидеть на груди у победителей в праздничный день?</a:t>
            </a:r>
          </a:p>
        </p:txBody>
      </p:sp>
      <p:sp>
        <p:nvSpPr>
          <p:cNvPr id="4" name="Текст 3"/>
          <p:cNvSpPr>
            <a:spLocks noGrp="1"/>
          </p:cNvSpPr>
          <p:nvPr>
            <p:ph type="body" sz="half" idx="2"/>
          </p:nvPr>
        </p:nvSpPr>
        <p:spPr>
          <a:xfrm>
            <a:off x="4734630" y="3501008"/>
            <a:ext cx="3300573" cy="2151641"/>
          </a:xfrm>
        </p:spPr>
        <p:txBody>
          <a:bodyPr>
            <a:normAutofit fontScale="92500" lnSpcReduction="20000"/>
          </a:bodyPr>
          <a:lstStyle/>
          <a:p>
            <a:r>
              <a:rPr lang="ru-RU" sz="2000" dirty="0" smtClean="0"/>
              <a:t>1. Шары</a:t>
            </a:r>
          </a:p>
          <a:p>
            <a:endParaRPr lang="ru-RU" sz="2000" dirty="0" smtClean="0"/>
          </a:p>
          <a:p>
            <a:r>
              <a:rPr lang="ru-RU" sz="2000" dirty="0" smtClean="0"/>
              <a:t>2. Медали</a:t>
            </a:r>
          </a:p>
          <a:p>
            <a:endParaRPr lang="ru-RU" sz="2000" dirty="0" smtClean="0"/>
          </a:p>
          <a:p>
            <a:r>
              <a:rPr lang="ru-RU" sz="2000" dirty="0" smtClean="0"/>
              <a:t>3. Цветы</a:t>
            </a:r>
          </a:p>
          <a:p>
            <a:endParaRPr lang="ru-RU" sz="2000" dirty="0" smtClean="0"/>
          </a:p>
          <a:p>
            <a:r>
              <a:rPr lang="ru-RU" sz="2000" dirty="0" smtClean="0"/>
              <a:t>4. Ордена</a:t>
            </a:r>
            <a:endParaRPr lang="ru-RU"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245" y="19270"/>
            <a:ext cx="18288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774" y="1052736"/>
            <a:ext cx="338437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descr="C:\Users\comp\Desktop\1393720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319" y="2708920"/>
            <a:ext cx="3410831"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392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692696"/>
            <a:ext cx="3319392" cy="2376264"/>
          </a:xfrm>
        </p:spPr>
        <p:txBody>
          <a:bodyPr>
            <a:noAutofit/>
          </a:bodyPr>
          <a:lstStyle/>
          <a:p>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200" b="1" dirty="0"/>
              <a:t>5</a:t>
            </a:r>
            <a:r>
              <a:rPr lang="ru-RU" sz="2200" b="1" dirty="0" smtClean="0"/>
              <a:t>. Праздничные </a:t>
            </a:r>
            <a:r>
              <a:rPr lang="ru-RU" sz="2200" b="1" dirty="0"/>
              <a:t>мероприятия продолжаются до самого вечера. </a:t>
            </a:r>
            <a:r>
              <a:rPr lang="ru-RU" sz="2200" b="1" dirty="0" smtClean="0"/>
              <a:t/>
            </a:r>
            <a:br>
              <a:rPr lang="ru-RU" sz="2200" b="1" dirty="0" smtClean="0"/>
            </a:br>
            <a:r>
              <a:rPr lang="ru-RU" sz="2200" b="1" dirty="0" smtClean="0"/>
              <a:t>Что </a:t>
            </a:r>
            <a:r>
              <a:rPr lang="ru-RU" sz="2200" b="1" dirty="0"/>
              <a:t>можно увидеть в ночном небе в этот день?</a:t>
            </a:r>
          </a:p>
        </p:txBody>
      </p:sp>
      <p:sp>
        <p:nvSpPr>
          <p:cNvPr id="4" name="Текст 3"/>
          <p:cNvSpPr>
            <a:spLocks noGrp="1"/>
          </p:cNvSpPr>
          <p:nvPr>
            <p:ph type="body" sz="half" idx="2"/>
          </p:nvPr>
        </p:nvSpPr>
        <p:spPr>
          <a:xfrm>
            <a:off x="4734630" y="3501008"/>
            <a:ext cx="3300573" cy="2151641"/>
          </a:xfrm>
        </p:spPr>
        <p:txBody>
          <a:bodyPr>
            <a:normAutofit fontScale="92500" lnSpcReduction="20000"/>
          </a:bodyPr>
          <a:lstStyle/>
          <a:p>
            <a:r>
              <a:rPr lang="ru-RU" sz="2000" dirty="0" smtClean="0"/>
              <a:t>1. Самолёты</a:t>
            </a:r>
          </a:p>
          <a:p>
            <a:endParaRPr lang="ru-RU" sz="2000" dirty="0" smtClean="0"/>
          </a:p>
          <a:p>
            <a:r>
              <a:rPr lang="ru-RU" sz="2000" dirty="0" smtClean="0"/>
              <a:t>2. Облака</a:t>
            </a:r>
          </a:p>
          <a:p>
            <a:endParaRPr lang="ru-RU" sz="2000" dirty="0" smtClean="0"/>
          </a:p>
          <a:p>
            <a:r>
              <a:rPr lang="ru-RU" sz="2000" dirty="0" smtClean="0"/>
              <a:t>3. Салют</a:t>
            </a:r>
          </a:p>
          <a:p>
            <a:endParaRPr lang="ru-RU" sz="2000" dirty="0" smtClean="0"/>
          </a:p>
          <a:p>
            <a:r>
              <a:rPr lang="ru-RU" sz="2000" dirty="0" smtClean="0"/>
              <a:t>4. Звезды</a:t>
            </a:r>
            <a:endParaRPr lang="ru-RU"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245" y="19270"/>
            <a:ext cx="18288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C:\Users\comp\Deskto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06" y="1772816"/>
            <a:ext cx="3528392" cy="448444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506" y="684433"/>
            <a:ext cx="3528392"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252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692696"/>
            <a:ext cx="3319392" cy="3024336"/>
          </a:xfrm>
        </p:spPr>
        <p:txBody>
          <a:bodyPr>
            <a:noAutofit/>
          </a:bodyPr>
          <a:lstStyle/>
          <a:p>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200" b="1" dirty="0"/>
              <a:t>6</a:t>
            </a:r>
            <a:r>
              <a:rPr lang="ru-RU" sz="2200" b="1" dirty="0" smtClean="0"/>
              <a:t>. После </a:t>
            </a:r>
            <a:r>
              <a:rPr lang="ru-RU" sz="2200" b="1" dirty="0"/>
              <a:t>победы над врагом состоялся Парад Победы, на котором воины-победители бросали на землю знамена поверженных врагов. В каком городе он проходил?</a:t>
            </a:r>
          </a:p>
        </p:txBody>
      </p:sp>
      <p:sp>
        <p:nvSpPr>
          <p:cNvPr id="4" name="Текст 3"/>
          <p:cNvSpPr>
            <a:spLocks noGrp="1"/>
          </p:cNvSpPr>
          <p:nvPr>
            <p:ph type="body" sz="half" idx="2"/>
          </p:nvPr>
        </p:nvSpPr>
        <p:spPr>
          <a:xfrm>
            <a:off x="4734630" y="3933056"/>
            <a:ext cx="3300573" cy="2016224"/>
          </a:xfrm>
        </p:spPr>
        <p:txBody>
          <a:bodyPr>
            <a:normAutofit fontScale="85000" lnSpcReduction="20000"/>
          </a:bodyPr>
          <a:lstStyle/>
          <a:p>
            <a:r>
              <a:rPr lang="ru-RU" sz="2000" dirty="0" smtClean="0"/>
              <a:t>1. В Берлине</a:t>
            </a:r>
          </a:p>
          <a:p>
            <a:endParaRPr lang="ru-RU" sz="2000" dirty="0" smtClean="0"/>
          </a:p>
          <a:p>
            <a:r>
              <a:rPr lang="ru-RU" sz="2000" dirty="0" smtClean="0"/>
              <a:t>2. В Ленинграде</a:t>
            </a:r>
          </a:p>
          <a:p>
            <a:endParaRPr lang="ru-RU" sz="2000" dirty="0" smtClean="0"/>
          </a:p>
          <a:p>
            <a:r>
              <a:rPr lang="ru-RU" sz="2000" dirty="0" smtClean="0"/>
              <a:t>3. В Москве</a:t>
            </a:r>
          </a:p>
          <a:p>
            <a:endParaRPr lang="ru-RU" sz="2000" dirty="0" smtClean="0"/>
          </a:p>
          <a:p>
            <a:r>
              <a:rPr lang="ru-RU" sz="2000" dirty="0" smtClean="0"/>
              <a:t>4. В Рязани</a:t>
            </a:r>
            <a:endParaRPr lang="ru-RU"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0"/>
            <a:ext cx="182245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comp\Desktop\68d53fd37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219" y="2798372"/>
            <a:ext cx="3583337" cy="32730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489" y="1124744"/>
            <a:ext cx="3366795" cy="140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05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4512" y="764704"/>
            <a:ext cx="3319392" cy="2448272"/>
          </a:xfrm>
        </p:spPr>
        <p:txBody>
          <a:bodyPr>
            <a:noAutofit/>
          </a:bodyPr>
          <a:lstStyle/>
          <a:p>
            <a:r>
              <a:rPr lang="ru-RU" sz="2400" b="1" dirty="0" smtClean="0"/>
              <a:t>7. В </a:t>
            </a:r>
            <a:r>
              <a:rPr lang="ru-RU" sz="2400" b="1" dirty="0"/>
              <a:t>какое время года началась Великая отечественная война?</a:t>
            </a:r>
            <a:r>
              <a:rPr lang="ru-RU" sz="2400" b="1" dirty="0" smtClean="0"/>
              <a:t/>
            </a:r>
            <a:br>
              <a:rPr lang="ru-RU" sz="2400" b="1" dirty="0" smtClean="0"/>
            </a:br>
            <a:endParaRPr lang="ru-RU" sz="2200" b="1" dirty="0"/>
          </a:p>
        </p:txBody>
      </p:sp>
      <p:sp>
        <p:nvSpPr>
          <p:cNvPr id="4" name="Текст 3"/>
          <p:cNvSpPr>
            <a:spLocks noGrp="1"/>
          </p:cNvSpPr>
          <p:nvPr>
            <p:ph type="body" sz="half" idx="2"/>
          </p:nvPr>
        </p:nvSpPr>
        <p:spPr>
          <a:xfrm>
            <a:off x="4734630" y="3933056"/>
            <a:ext cx="3300573" cy="2016224"/>
          </a:xfrm>
        </p:spPr>
        <p:txBody>
          <a:bodyPr>
            <a:normAutofit fontScale="85000" lnSpcReduction="20000"/>
          </a:bodyPr>
          <a:lstStyle/>
          <a:p>
            <a:r>
              <a:rPr lang="ru-RU" sz="2000" dirty="0" smtClean="0"/>
              <a:t>1. Зимой</a:t>
            </a:r>
          </a:p>
          <a:p>
            <a:endParaRPr lang="ru-RU" sz="2000" dirty="0" smtClean="0"/>
          </a:p>
          <a:p>
            <a:r>
              <a:rPr lang="ru-RU" sz="2000" dirty="0" smtClean="0"/>
              <a:t>2. Весной</a:t>
            </a:r>
          </a:p>
          <a:p>
            <a:endParaRPr lang="ru-RU" sz="2000" b="1" dirty="0" smtClean="0"/>
          </a:p>
          <a:p>
            <a:r>
              <a:rPr lang="ru-RU" sz="2000" dirty="0" smtClean="0"/>
              <a:t>3. Летом</a:t>
            </a:r>
          </a:p>
          <a:p>
            <a:endParaRPr lang="ru-RU" sz="2000" dirty="0" smtClean="0"/>
          </a:p>
          <a:p>
            <a:r>
              <a:rPr lang="ru-RU" sz="2000" dirty="0" smtClean="0"/>
              <a:t>4. Осенью</a:t>
            </a:r>
            <a:endParaRPr lang="ru-RU"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0"/>
            <a:ext cx="182245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C:\Users\comp\Desktop\88f8f2b43d0833f0d7a890636dcf72fe_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313" y="2636912"/>
            <a:ext cx="3534129" cy="309634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863" y="980728"/>
            <a:ext cx="337185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959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249</TotalTime>
  <Words>362</Words>
  <Application>Microsoft Office PowerPoint</Application>
  <PresentationFormat>Экран (4:3)</PresentationFormat>
  <Paragraphs>131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Остин</vt:lpstr>
      <vt:lpstr>ЛУЧШЕДОМА</vt:lpstr>
      <vt:lpstr>Цель:  обобщить и систематизировать знания детей о празднике «День Победы»,  о традициях проведения его в нашей стране </vt:lpstr>
      <vt:lpstr>1. Какой праздник отмечает наша страна  9 мая?</vt:lpstr>
      <vt:lpstr>2. Существуют давно сложившиеся традиции проведения этого праздника.  Куда идут люди в этот день?</vt:lpstr>
      <vt:lpstr>        3. В этот весенний день принято поздравлять ветеранов и благодарить их за Великую Победу.  Что принято дарить на День Победы нашим ветеранам?</vt:lpstr>
      <vt:lpstr>       4. Цветы и улыбки, слезы и радость на лицах ветеранов.  А что можно увидеть на груди у победителей в праздничный день?</vt:lpstr>
      <vt:lpstr>       5. Праздничные мероприятия продолжаются до самого вечера.  Что можно увидеть в ночном небе в этот день?</vt:lpstr>
      <vt:lpstr>       6. После победы над врагом состоялся Парад Победы, на котором воины-победители бросали на землю знамена поверженных врагов. В каком городе он проходил?</vt:lpstr>
      <vt:lpstr>7. В какое время года началась Великая отечественная война? </vt:lpstr>
      <vt:lpstr>8. Сколько лет длилась Великая Отечественная война? </vt:lpstr>
      <vt:lpstr>9. В День Победы на улицах, в домах, парках и площадях часто звучат песни о войне.  Какие песни можно услышать в этот день?</vt:lpstr>
      <vt:lpstr>10. Война была очень тяжелой и кровопролитной.  Наши воины мужественно отбивали ожесточенные атаки фашистов и старались не пускать их в наши города и села.  За доблестную оборону некоторых наших городов воинам вручались медали.  За оборону каких городов самым смелым и отважным вручали специальные медали?</vt:lpstr>
      <vt:lpstr>11. Во время войны было очень много раненых, которым оказывали медицинскую помощь как на полях сражений, так и в специально созданных лечебных учреждениях.  Где лечили раненых бойцов?</vt:lpstr>
      <vt:lpstr>12. Есть в нашей стране один очень красивый и героический город.  Больше двух лет во время Великой Отечественной войны его жители были окружены со всех сторон фашистами, голодали, умирали, но не отдали его врагу.  За этот подвиг городу было присвоено почетное звание «Город-герой»  О каком городе идет речь?</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«Игра – викторина ко Дню Победы в ВОВ»</dc:title>
  <dc:creator>comp</dc:creator>
  <cp:lastModifiedBy>comp</cp:lastModifiedBy>
  <cp:revision>24</cp:revision>
  <dcterms:created xsi:type="dcterms:W3CDTF">2020-04-30T03:26:43Z</dcterms:created>
  <dcterms:modified xsi:type="dcterms:W3CDTF">2020-04-30T07:46:08Z</dcterms:modified>
</cp:coreProperties>
</file>