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6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76" r:id="rId11"/>
    <p:sldId id="267" r:id="rId12"/>
    <p:sldId id="268" r:id="rId13"/>
    <p:sldId id="278" r:id="rId14"/>
    <p:sldId id="269" r:id="rId15"/>
    <p:sldId id="270" r:id="rId16"/>
    <p:sldId id="277" r:id="rId17"/>
    <p:sldId id="271" r:id="rId18"/>
    <p:sldId id="272" r:id="rId19"/>
    <p:sldId id="279" r:id="rId20"/>
    <p:sldId id="274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192369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Взаимодействие учителя - логопеда с  родителями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928662" y="2924944"/>
            <a:ext cx="7000924" cy="31710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endParaRPr lang="ru-RU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endParaRPr lang="ru-RU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r">
              <a:buNone/>
            </a:pP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АДОУ « Юргинский детский сад ЮМР»</a:t>
            </a:r>
          </a:p>
          <a:p>
            <a:pPr algn="r">
              <a:buNone/>
            </a:pP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Учитель -  логопед</a:t>
            </a:r>
          </a:p>
          <a:p>
            <a:pPr algn="r">
              <a:buNone/>
            </a:pP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 Бажикова Е.И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>
              <a:buNone/>
            </a:pPr>
            <a:endParaRPr lang="ru-RU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C:\Users\Елена\Desktop\Новая папка\IMG-b6730be699ca758c357da2b716e23ef2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73016"/>
            <a:ext cx="3512358" cy="263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726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7239000" cy="5547016"/>
          </a:xfrm>
        </p:spPr>
        <p:txBody>
          <a:bodyPr/>
          <a:lstStyle/>
          <a:p>
            <a:pPr lvl="0">
              <a:buClr>
                <a:srgbClr val="B13F9A"/>
              </a:buClr>
            </a:pPr>
            <a:endParaRPr lang="ru-RU" dirty="0">
              <a:solidFill>
                <a:prstClr val="black"/>
              </a:solidFill>
            </a:endParaRPr>
          </a:p>
          <a:p>
            <a:pPr lvl="0">
              <a:buClr>
                <a:srgbClr val="B13F9A"/>
              </a:buClr>
            </a:pPr>
            <a:r>
              <a:rPr lang="ru-RU" dirty="0">
                <a:solidFill>
                  <a:srgbClr val="FF0000"/>
                </a:solidFill>
              </a:rPr>
              <a:t>Открытые занятия: </a:t>
            </a:r>
            <a:r>
              <a:rPr lang="ru-RU" dirty="0">
                <a:solidFill>
                  <a:prstClr val="black"/>
                </a:solidFill>
              </a:rPr>
              <a:t>После таких занятий активность родителей во взаимодействии с педагогами группы повышается .</a:t>
            </a:r>
          </a:p>
          <a:p>
            <a:endParaRPr lang="ru-RU" dirty="0"/>
          </a:p>
        </p:txBody>
      </p:sp>
      <p:pic>
        <p:nvPicPr>
          <p:cNvPr id="1026" name="Picture 2" descr="C:\Users\Елена\Desktop\Все фото\1\cam_20190211_0941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886843"/>
            <a:ext cx="2499742" cy="333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C:\Users\ric\Desktop\логопед\cam_20181128_15415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1042" y="2886843"/>
            <a:ext cx="2940878" cy="333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7317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7239000" cy="300648"/>
          </a:xfrm>
        </p:spPr>
        <p:txBody>
          <a:bodyPr>
            <a:normAutofit fontScale="90000"/>
          </a:bodyPr>
          <a:lstStyle/>
          <a:p>
            <a:pPr algn="ctr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7239000" cy="5691032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FF0000"/>
                </a:solidFill>
                <a:latin typeface="Trebuchet MS" pitchFamily="34" charset="0"/>
              </a:rPr>
              <a:t>Консультации и семинары:</a:t>
            </a:r>
            <a:endParaRPr lang="ru-RU" sz="2400" dirty="0">
              <a:solidFill>
                <a:srgbClr val="FF0000"/>
              </a:solidFill>
              <a:latin typeface="Trebuchet MS" pitchFamily="34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900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“</a:t>
            </a:r>
            <a:r>
              <a:rPr lang="ru-RU" sz="1900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Артикуляционная гимнастика”</a:t>
            </a:r>
            <a:endParaRPr lang="ru-RU" sz="1900" dirty="0">
              <a:latin typeface="+mj-lt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900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“</a:t>
            </a:r>
            <a:r>
              <a:rPr lang="ru-RU" sz="1900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Развитие мелкой моторики”</a:t>
            </a:r>
            <a:endParaRPr lang="ru-RU" sz="1900" dirty="0">
              <a:latin typeface="+mj-lt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900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“</a:t>
            </a:r>
            <a:r>
              <a:rPr lang="ru-RU" sz="1900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Выполнение домашнего задания”</a:t>
            </a:r>
            <a:endParaRPr lang="ru-RU" sz="1900" dirty="0">
              <a:latin typeface="+mj-lt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900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 “Развитие внимания и мышления”</a:t>
            </a:r>
            <a:endParaRPr lang="ru-RU" sz="1900" dirty="0">
              <a:latin typeface="+mj-lt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900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 “Речевые игры дома”</a:t>
            </a:r>
            <a:endParaRPr lang="ru-RU" sz="1900" dirty="0">
              <a:latin typeface="+mj-lt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900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“</a:t>
            </a:r>
            <a:r>
              <a:rPr lang="ru-RU" sz="1900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Как следить за автоматизацией звука в домашних условиях”</a:t>
            </a:r>
            <a:endParaRPr lang="ru-RU" sz="1900" dirty="0">
              <a:latin typeface="+mj-lt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ru-RU" sz="32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20000"/>
              </a:lnSpc>
              <a:buNone/>
            </a:pP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5" name="Рисунок 4" descr="C:\Users\ric\Desktop\логопед\cam_20181128_16103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6818" y="3717032"/>
            <a:ext cx="3891156" cy="2892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D:\фотки\SAM_13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43568"/>
            <a:ext cx="3779912" cy="283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2352" cy="1566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7239000" cy="56190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Библиотека игр и упражнений:</a:t>
            </a:r>
            <a:endParaRPr lang="ru-RU" dirty="0" smtClean="0"/>
          </a:p>
          <a:p>
            <a:r>
              <a:rPr lang="ru-RU" sz="2000" dirty="0" smtClean="0"/>
              <a:t>стимул к активному участию родителей в коррекционном процессе. Родители могут воспользоваться подбором практического материала. В основном это материал, объединённый одной лексической темой, которая включает в себя лексические, грамматические, словарные задания, задания на развитие внимания, памяти.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5" name="Picture 8" descr="F:\для сада\лена Б\DSCN35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5273" y="3789040"/>
            <a:ext cx="3282702" cy="2463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F:\для сада\лена Б\DSCN34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2802" y="3789039"/>
            <a:ext cx="3382096" cy="2449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523271" cy="8462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7239000" cy="5979064"/>
          </a:xfrm>
        </p:spPr>
        <p:txBody>
          <a:bodyPr/>
          <a:lstStyle/>
          <a:p>
            <a:pPr lvl="0">
              <a:buClr>
                <a:srgbClr val="B13F9A"/>
              </a:buClr>
              <a:buNone/>
            </a:pPr>
            <a:r>
              <a:rPr lang="ru-RU" sz="2400" dirty="0">
                <a:solidFill>
                  <a:srgbClr val="FF0000"/>
                </a:solidFill>
              </a:rPr>
              <a:t>Речевые праздники</a:t>
            </a:r>
            <a:r>
              <a:rPr lang="ru-RU" sz="2400" dirty="0" smtClean="0">
                <a:solidFill>
                  <a:srgbClr val="FF0000"/>
                </a:solidFill>
              </a:rPr>
              <a:t>:</a:t>
            </a:r>
            <a:endParaRPr lang="ru-RU" sz="2400" dirty="0">
              <a:solidFill>
                <a:prstClr val="black"/>
              </a:solidFill>
            </a:endParaRPr>
          </a:p>
          <a:p>
            <a:pPr lvl="0">
              <a:buClr>
                <a:srgbClr val="B13F9A"/>
              </a:buClr>
            </a:pPr>
            <a:r>
              <a:rPr lang="ru-RU" sz="2400" dirty="0">
                <a:solidFill>
                  <a:prstClr val="black"/>
                </a:solidFill>
              </a:rPr>
              <a:t>Полезные для развития коммуникативных умений и навыков, повышения самооценки осознания необходимости правильной речи, закрепления пройденного </a:t>
            </a:r>
            <a:r>
              <a:rPr lang="ru-RU" sz="2400" dirty="0" smtClean="0">
                <a:solidFill>
                  <a:prstClr val="black"/>
                </a:solidFill>
              </a:rPr>
              <a:t>материала. </a:t>
            </a:r>
            <a:endParaRPr lang="ru-RU" sz="24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pic>
        <p:nvPicPr>
          <p:cNvPr id="3074" name="Picture 2" descr="C:\Users\Елена\Desktop\Все фото\1\cam_20190222_1108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4028" y="2780928"/>
            <a:ext cx="2751770" cy="3669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F:\для сада\лена Б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3096240"/>
            <a:ext cx="3792231" cy="303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5716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Индивидуальная работа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H="1">
            <a:off x="3977640" y="6278880"/>
            <a:ext cx="90304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 flipV="1">
            <a:off x="7653528" y="6324600"/>
            <a:ext cx="45719" cy="5672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7067128" cy="48855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600" b="1" dirty="0" smtClean="0">
                <a:solidFill>
                  <a:srgbClr val="FF0000"/>
                </a:solidFill>
              </a:rPr>
              <a:t>Анкетирование родителей</a:t>
            </a:r>
            <a:r>
              <a:rPr lang="ru-RU" dirty="0" smtClean="0">
                <a:solidFill>
                  <a:srgbClr val="FF0000"/>
                </a:solidFill>
              </a:rPr>
              <a:t>:</a:t>
            </a:r>
          </a:p>
          <a:p>
            <a:r>
              <a:rPr lang="ru-RU" dirty="0" smtClean="0"/>
              <a:t>Анкетирование предполагает жёстко фиксированный порядок, содержание и форму вопросов, ясное указание способов ответа. При помощи анкетирования можно узнать состав семьи, особенности семейного воспитания, положительный опыт родителей, их трудности, ошибки.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 flipH="1">
            <a:off x="7699247" y="5780920"/>
            <a:ext cx="45719" cy="457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8000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85794"/>
            <a:ext cx="8143932" cy="5669942"/>
          </a:xfrm>
        </p:spPr>
        <p:txBody>
          <a:bodyPr>
            <a:normAutofit/>
          </a:bodyPr>
          <a:lstStyle/>
          <a:p>
            <a:pPr lvl="0">
              <a:buClr>
                <a:srgbClr val="B13F9A"/>
              </a:buClr>
              <a:buNone/>
            </a:pPr>
            <a:r>
              <a:rPr lang="ru-RU" sz="2800" b="1" dirty="0">
                <a:solidFill>
                  <a:srgbClr val="FF0000"/>
                </a:solidFill>
              </a:rPr>
              <a:t>Беседы</a:t>
            </a:r>
            <a:r>
              <a:rPr lang="ru-RU" sz="2800" b="1" dirty="0" smtClean="0">
                <a:solidFill>
                  <a:srgbClr val="FF0000"/>
                </a:solidFill>
              </a:rPr>
              <a:t>:</a:t>
            </a:r>
            <a:endParaRPr lang="ru-RU" sz="2800" b="1" dirty="0">
              <a:solidFill>
                <a:srgbClr val="FF0000"/>
              </a:solidFill>
            </a:endParaRPr>
          </a:p>
          <a:p>
            <a:pPr lvl="0">
              <a:buClr>
                <a:srgbClr val="B13F9A"/>
              </a:buClr>
            </a:pPr>
            <a:r>
              <a:rPr lang="ru-RU" sz="2800" dirty="0">
                <a:solidFill>
                  <a:prstClr val="black"/>
                </a:solidFill>
              </a:rPr>
              <a:t>П</a:t>
            </a:r>
            <a:r>
              <a:rPr lang="ru-RU" sz="2800" dirty="0" smtClean="0">
                <a:solidFill>
                  <a:prstClr val="black"/>
                </a:solidFill>
              </a:rPr>
              <a:t>отребности </a:t>
            </a:r>
            <a:r>
              <a:rPr lang="ru-RU" sz="2800" dirty="0">
                <a:solidFill>
                  <a:prstClr val="black"/>
                </a:solidFill>
              </a:rPr>
              <a:t>родителей в знаниях можно выявить при помощи </a:t>
            </a:r>
            <a:r>
              <a:rPr lang="ru-RU" sz="2800" dirty="0" smtClean="0">
                <a:solidFill>
                  <a:prstClr val="black"/>
                </a:solidFill>
              </a:rPr>
              <a:t>беседы</a:t>
            </a:r>
            <a:endParaRPr lang="ru-RU" sz="2800" dirty="0">
              <a:solidFill>
                <a:prstClr val="black"/>
              </a:solidFill>
            </a:endParaRPr>
          </a:p>
          <a:p>
            <a:pPr algn="ctr">
              <a:buNone/>
            </a:pPr>
            <a:endParaRPr lang="ru-RU" sz="28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dirty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dirty="0">
              <a:solidFill>
                <a:srgbClr val="FF0000"/>
              </a:solidFill>
            </a:endParaRPr>
          </a:p>
          <a:p>
            <a:pPr>
              <a:buNone/>
            </a:pPr>
            <a:endParaRPr lang="ru-RU" dirty="0" smtClean="0"/>
          </a:p>
        </p:txBody>
      </p:sp>
      <p:pic>
        <p:nvPicPr>
          <p:cNvPr id="4" name="Picture 2" descr="C:\Users\Елена\Desktop\Все фото\фото\SAM_08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1" y="2852936"/>
            <a:ext cx="4672151" cy="360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239000" cy="3726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7239000" cy="5475008"/>
          </a:xfrm>
        </p:spPr>
        <p:txBody>
          <a:bodyPr/>
          <a:lstStyle/>
          <a:p>
            <a:pPr lvl="0">
              <a:buClr>
                <a:srgbClr val="B13F9A"/>
              </a:buClr>
              <a:buNone/>
            </a:pPr>
            <a:r>
              <a:rPr lang="ru-RU" sz="2400" dirty="0">
                <a:solidFill>
                  <a:srgbClr val="FF0000"/>
                </a:solidFill>
              </a:rPr>
              <a:t>Индивидуальные практикумы: </a:t>
            </a:r>
          </a:p>
          <a:p>
            <a:pPr lvl="0">
              <a:buClr>
                <a:srgbClr val="B13F9A"/>
              </a:buClr>
              <a:buNone/>
            </a:pPr>
            <a:r>
              <a:rPr lang="ru-RU" sz="2400" dirty="0">
                <a:solidFill>
                  <a:prstClr val="black"/>
                </a:solidFill>
              </a:rPr>
              <a:t>   обучение родителей совместным формам деятельности с детьми по коррекционной направленности (это различные виды продуктивной деятельности, артикуляционная гимнастика, развитие связной речи, формирование звукопроизношения). </a:t>
            </a:r>
          </a:p>
          <a:p>
            <a:endParaRPr lang="ru-RU" dirty="0"/>
          </a:p>
        </p:txBody>
      </p:sp>
      <p:pic>
        <p:nvPicPr>
          <p:cNvPr id="1026" name="Picture 2" descr="C:\Users\Елена\Desktop\DSCN99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588" y="3789040"/>
            <a:ext cx="3384376" cy="253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фотки\SAM_15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811880"/>
            <a:ext cx="3515883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938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Тетрадь для домашних заданий: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/>
              <a:t>    Она служит для нас “телефоном доверия” - взрослый мог написать в ней любой вопрос, сомнение относительно качества выполнений заданий ребёнком. Тетрадь заполняется логопедом один раза в неделю, для того, чтобы занятия в семье проводились систематично и не в ущерб здоровью ребёнка.</a:t>
            </a:r>
            <a:endParaRPr lang="ru-RU" sz="1800" dirty="0"/>
          </a:p>
        </p:txBody>
      </p:sp>
      <p:pic>
        <p:nvPicPr>
          <p:cNvPr id="4" name="Picture 2" descr="F:\для сада\лена Б\SAM_02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356992"/>
            <a:ext cx="4176464" cy="3132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Наглядная работа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РЕЧЕВОЙ УГОЛОК</a:t>
            </a:r>
          </a:p>
          <a:p>
            <a:pPr algn="ctr">
              <a:buNone/>
            </a:pPr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547664" y="2554610"/>
            <a:ext cx="5429250" cy="3429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25400" algn="ctr">
            <a:solidFill>
              <a:srgbClr val="8EB4E3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0">
              <a:solidFill>
                <a:schemeClr val="lt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7326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484784"/>
            <a:ext cx="6995120" cy="4597971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9600" b="1" dirty="0">
                <a:solidFill>
                  <a:srgbClr val="FF0000"/>
                </a:solidFill>
              </a:rPr>
              <a:t>Экран звукопроизношения:</a:t>
            </a:r>
          </a:p>
          <a:p>
            <a:r>
              <a:rPr lang="ru-RU" sz="9600" dirty="0"/>
              <a:t>показывает количество нарушенных звуков у детей и динамику исправления звукопроизношения </a:t>
            </a:r>
            <a:endParaRPr lang="ru-RU" sz="9600" dirty="0" smtClean="0"/>
          </a:p>
          <a:p>
            <a:endParaRPr lang="ru-RU" sz="9600" dirty="0"/>
          </a:p>
          <a:p>
            <a:r>
              <a:rPr lang="ru-RU" sz="9600" b="1" dirty="0" smtClean="0">
                <a:solidFill>
                  <a:srgbClr val="FF0000"/>
                </a:solidFill>
              </a:rPr>
              <a:t>Папка - передвижка</a:t>
            </a:r>
            <a:endParaRPr lang="ru-RU" sz="9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653528" y="6080444"/>
            <a:ext cx="45719" cy="4571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827584" y="3573016"/>
            <a:ext cx="3816424" cy="281007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0">
              <a:solidFill>
                <a:schemeClr val="lt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56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928670"/>
            <a:ext cx="8305800" cy="4012498"/>
          </a:xfrm>
        </p:spPr>
        <p:txBody>
          <a:bodyPr/>
          <a:lstStyle/>
          <a:p>
            <a:pPr algn="just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400" dirty="0" smtClean="0">
                <a:solidFill>
                  <a:schemeClr val="bg1"/>
                </a:solidFill>
              </a:rPr>
              <a:t>Семья, как один из социальных институтов общества оказывает огромное влияние на формирование полноценной личности.   Наибольшей эффективности в коррекционной работе с детьми, имеющими различные нарушения речи, можно добиться только при тесном взаимодействии учителя-логопеда с родителями. .</a:t>
            </a:r>
            <a:br>
              <a:rPr lang="ru-RU" sz="2400" dirty="0" smtClean="0">
                <a:solidFill>
                  <a:schemeClr val="bg1"/>
                </a:solidFill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08564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42918"/>
            <a:ext cx="7239000" cy="581281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3900" b="1" dirty="0" smtClean="0">
                <a:solidFill>
                  <a:srgbClr val="FF0000"/>
                </a:solidFill>
              </a:rPr>
              <a:t>Речь -</a:t>
            </a:r>
            <a:r>
              <a:rPr lang="ru-RU" sz="3900" dirty="0" smtClean="0"/>
              <a:t> </a:t>
            </a:r>
            <a:r>
              <a:rPr lang="ru-RU" dirty="0" smtClean="0"/>
              <a:t>один из наиболее мощных факторов и стимулов развития ребёнка. Это обусловлено исключительной ролью, которую она играет в жизни человека. Речь в своём развитии проходит определённые этапы. На каждом из этапов элементы речевой системы формируются в определённой закономерности. Однако если эти закономерности нарушаются, речевая система ребёнка формируется непоследовательно, и , как следствие, в старшем дошкольном возрасте ведёт к речевой патологии, исправить которую может только речевой специалист, опираясь на помощь и поддержку родителей.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0856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276872"/>
            <a:ext cx="7239000" cy="249805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В ходе логопедической работы необходимо: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 fontAlgn="t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ru-RU" sz="2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Cambria Math" pitchFamily="18" charset="0"/>
                <a:cs typeface="Times New Roman" pitchFamily="18" charset="0"/>
              </a:rPr>
              <a:t>помочь родителям понять, как важно правильно  формировать речь детей,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/>
            </a:pPr>
            <a:endParaRPr lang="ru-RU" sz="2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Cambria Math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Cambria Math" pitchFamily="18" charset="0"/>
                <a:cs typeface="Times New Roman" pitchFamily="18" charset="0"/>
              </a:rPr>
              <a:t>разъяснить и показать им, в чем состоит логопедическая работа,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ru-RU" sz="2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Cambria Math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Cambria Math" pitchFamily="18" charset="0"/>
                <a:cs typeface="Times New Roman" pitchFamily="18" charset="0"/>
              </a:rPr>
              <a:t>подчеркнуть полезность разумных требований к ребенку, необходимость закрепления достигнутого на занятиях.</a:t>
            </a:r>
          </a:p>
          <a:p>
            <a:pPr marL="0" indent="0"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239000" cy="5040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7239000" cy="2232248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rebuchet MS" pitchFamily="34" charset="0"/>
                <a:cs typeface="Times New Roman" pitchFamily="18" charset="0"/>
              </a:rPr>
              <a:t>Главная цель взаимодействия логопеда и семьи – это включение родителей в совместный коррекционный процесс и создание единого речевого </a:t>
            </a:r>
            <a:r>
              <a:rPr lang="ru-RU" sz="2800" b="1" dirty="0" smtClean="0">
                <a:latin typeface="Trebuchet MS" pitchFamily="34" charset="0"/>
                <a:cs typeface="Times New Roman" pitchFamily="18" charset="0"/>
              </a:rPr>
              <a:t>пространства.</a:t>
            </a:r>
            <a:endParaRPr lang="ru-RU" sz="2800" dirty="0">
              <a:latin typeface="Trebuchet MS" pitchFamily="34" charset="0"/>
            </a:endParaRPr>
          </a:p>
        </p:txBody>
      </p:sp>
      <p:pic>
        <p:nvPicPr>
          <p:cNvPr id="2050" name="Picture 2" descr="D:\фотки\SAM_08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284984"/>
            <a:ext cx="4139952" cy="310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ru-RU" sz="20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2400" b="1" dirty="0" smtClean="0">
                <a:latin typeface="Trebuchet MS" pitchFamily="34" charset="0"/>
                <a:cs typeface="Times New Roman" pitchFamily="18" charset="0"/>
              </a:rPr>
              <a:t>1. Сформировать </a:t>
            </a:r>
            <a:r>
              <a:rPr lang="ru-RU" sz="2400" b="1" dirty="0">
                <a:latin typeface="Trebuchet MS" pitchFamily="34" charset="0"/>
                <a:cs typeface="Times New Roman" pitchFamily="18" charset="0"/>
              </a:rPr>
              <a:t>у родителей желание помогать ребенку;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ru-RU" sz="2400" b="1" dirty="0" smtClean="0">
              <a:latin typeface="Trebuchet MS" pitchFamily="34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2400" b="1" dirty="0" smtClean="0">
                <a:latin typeface="Trebuchet MS" pitchFamily="34" charset="0"/>
                <a:cs typeface="Times New Roman" pitchFamily="18" charset="0"/>
              </a:rPr>
              <a:t>2</a:t>
            </a:r>
            <a:r>
              <a:rPr lang="ru-RU" sz="2400" b="1" dirty="0">
                <a:latin typeface="Trebuchet MS" pitchFamily="34" charset="0"/>
                <a:cs typeface="Times New Roman" pitchFamily="18" charset="0"/>
              </a:rPr>
              <a:t>. формирование мотивации к участию в </a:t>
            </a:r>
            <a:r>
              <a:rPr lang="ru-RU" sz="2400" b="1" dirty="0" smtClean="0">
                <a:latin typeface="Trebuchet MS" pitchFamily="34" charset="0"/>
                <a:cs typeface="Times New Roman" pitchFamily="18" charset="0"/>
              </a:rPr>
              <a:t>   образовательном </a:t>
            </a:r>
            <a:r>
              <a:rPr lang="ru-RU" sz="2400" b="1" dirty="0">
                <a:latin typeface="Trebuchet MS" pitchFamily="34" charset="0"/>
                <a:cs typeface="Times New Roman" pitchFamily="18" charset="0"/>
              </a:rPr>
              <a:t>процессе</a:t>
            </a:r>
            <a:r>
              <a:rPr lang="ru-RU" sz="2400" b="1" dirty="0" smtClean="0">
                <a:latin typeface="Trebuchet MS" pitchFamily="34" charset="0"/>
                <a:cs typeface="Times New Roman" pitchFamily="18" charset="0"/>
              </a:rPr>
              <a:t>;</a:t>
            </a:r>
            <a:endParaRPr lang="ru-RU" sz="2400" b="1" dirty="0">
              <a:latin typeface="Trebuchet MS" pitchFamily="34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ru-RU" sz="2400" b="1" dirty="0" smtClean="0">
              <a:latin typeface="Trebuchet MS" pitchFamily="34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2400" b="1" dirty="0" smtClean="0">
                <a:latin typeface="Trebuchet MS" pitchFamily="34" charset="0"/>
                <a:cs typeface="Times New Roman" pitchFamily="18" charset="0"/>
              </a:rPr>
              <a:t>3</a:t>
            </a:r>
            <a:r>
              <a:rPr lang="ru-RU" sz="2400" b="1" dirty="0">
                <a:latin typeface="Trebuchet MS" pitchFamily="34" charset="0"/>
                <a:cs typeface="Times New Roman" pitchFamily="18" charset="0"/>
              </a:rPr>
              <a:t>. повышение уровня педагогической компетенции родителей</a:t>
            </a:r>
            <a:r>
              <a:rPr lang="ru-RU" sz="2400" b="1" dirty="0" smtClean="0">
                <a:latin typeface="Trebuchet MS" pitchFamily="34" charset="0"/>
                <a:cs typeface="Times New Roman" pitchFamily="18" charset="0"/>
              </a:rPr>
              <a:t>;</a:t>
            </a:r>
            <a:endParaRPr lang="ru-RU" sz="2400" b="1" dirty="0">
              <a:latin typeface="Trebuchet MS" pitchFamily="34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ru-RU" sz="2400" b="1" dirty="0" smtClean="0">
              <a:latin typeface="Trebuchet MS" pitchFamily="34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2400" b="1" dirty="0" smtClean="0">
                <a:latin typeface="Trebuchet MS" pitchFamily="34" charset="0"/>
                <a:cs typeface="Times New Roman" pitchFamily="18" charset="0"/>
              </a:rPr>
              <a:t>4</a:t>
            </a:r>
            <a:r>
              <a:rPr lang="ru-RU" sz="2400" b="1" dirty="0">
                <a:latin typeface="Trebuchet MS" pitchFamily="34" charset="0"/>
                <a:cs typeface="Times New Roman" pitchFamily="18" charset="0"/>
              </a:rPr>
              <a:t>. информационная и дидактическая поддержка семьи.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Формы и методы работы с родителями направлены на: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FontTx/>
              <a:buChar char="-"/>
            </a:pPr>
            <a:r>
              <a:rPr lang="ru-RU" b="1" dirty="0" smtClean="0"/>
              <a:t>повышение педагогической культуры родителей;</a:t>
            </a:r>
          </a:p>
          <a:p>
            <a:pPr>
              <a:buFontTx/>
              <a:buChar char="-"/>
            </a:pPr>
            <a:r>
              <a:rPr lang="ru-RU" b="1" dirty="0" smtClean="0"/>
              <a:t>на укрепление взаимодействия детского сада и семьи;</a:t>
            </a:r>
          </a:p>
          <a:p>
            <a:pPr>
              <a:buFontTx/>
              <a:buChar char="-"/>
            </a:pPr>
            <a:r>
              <a:rPr lang="ru-RU" b="1" dirty="0" smtClean="0"/>
              <a:t>на усиление ее воспитательного потенциала.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20040"/>
            <a:ext cx="751668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Методы работы с родителями: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3259744"/>
          </a:xfrm>
        </p:spPr>
        <p:txBody>
          <a:bodyPr>
            <a:normAutofit fontScale="25000" lnSpcReduction="20000"/>
          </a:bodyPr>
          <a:lstStyle/>
          <a:p>
            <a:pPr lvl="0">
              <a:buClr>
                <a:srgbClr val="B13F9A"/>
              </a:buClr>
            </a:pPr>
            <a:r>
              <a:rPr lang="ru-RU" sz="9600" dirty="0">
                <a:solidFill>
                  <a:prstClr val="black"/>
                </a:solidFill>
              </a:rPr>
              <a:t>общие (групповые) родительские собрания;</a:t>
            </a:r>
          </a:p>
          <a:p>
            <a:pPr lvl="0">
              <a:buClr>
                <a:srgbClr val="B13F9A"/>
              </a:buClr>
            </a:pPr>
            <a:r>
              <a:rPr lang="ru-RU" sz="9600" dirty="0">
                <a:solidFill>
                  <a:prstClr val="black"/>
                </a:solidFill>
              </a:rPr>
              <a:t> день открытых дверей;</a:t>
            </a:r>
          </a:p>
          <a:p>
            <a:pPr lvl="0">
              <a:buClr>
                <a:srgbClr val="B13F9A"/>
              </a:buClr>
            </a:pPr>
            <a:r>
              <a:rPr lang="ru-RU" sz="9600" dirty="0">
                <a:solidFill>
                  <a:prstClr val="black"/>
                </a:solidFill>
              </a:rPr>
              <a:t> совместная подготовка и проведение праздников, развлечений, занятий, досугов;</a:t>
            </a:r>
          </a:p>
          <a:p>
            <a:pPr lvl="0">
              <a:buClr>
                <a:srgbClr val="B13F9A"/>
              </a:buClr>
            </a:pPr>
            <a:r>
              <a:rPr lang="ru-RU" sz="9600" dirty="0">
                <a:solidFill>
                  <a:prstClr val="black"/>
                </a:solidFill>
              </a:rPr>
              <a:t> наглядная информация ;</a:t>
            </a:r>
          </a:p>
          <a:p>
            <a:pPr lvl="0">
              <a:buClr>
                <a:srgbClr val="B13F9A"/>
              </a:buClr>
            </a:pPr>
            <a:r>
              <a:rPr lang="ru-RU" sz="9600" dirty="0">
                <a:solidFill>
                  <a:prstClr val="black"/>
                </a:solidFill>
              </a:rPr>
              <a:t> печатные издания;</a:t>
            </a:r>
          </a:p>
          <a:p>
            <a:pPr lvl="0">
              <a:buClr>
                <a:srgbClr val="B13F9A"/>
              </a:buClr>
            </a:pPr>
            <a:r>
              <a:rPr lang="ru-RU" sz="9600" dirty="0">
                <a:solidFill>
                  <a:prstClr val="black"/>
                </a:solidFill>
              </a:rPr>
              <a:t> индивидуальные беседы;</a:t>
            </a:r>
          </a:p>
          <a:p>
            <a:pPr lvl="0">
              <a:buClr>
                <a:srgbClr val="B13F9A"/>
              </a:buClr>
            </a:pPr>
            <a:r>
              <a:rPr lang="ru-RU" sz="9600" dirty="0">
                <a:solidFill>
                  <a:prstClr val="black"/>
                </a:solidFill>
              </a:rPr>
              <a:t>индивидуально-практические занятия ;</a:t>
            </a:r>
          </a:p>
          <a:p>
            <a:pPr lvl="0">
              <a:buClr>
                <a:srgbClr val="B13F9A"/>
              </a:buClr>
            </a:pPr>
            <a:r>
              <a:rPr lang="ru-RU" sz="9600" dirty="0">
                <a:solidFill>
                  <a:prstClr val="black"/>
                </a:solidFill>
              </a:rPr>
              <a:t>родительские пятиминутки;</a:t>
            </a:r>
          </a:p>
          <a:p>
            <a:pPr lvl="0">
              <a:buClr>
                <a:srgbClr val="B13F9A"/>
              </a:buClr>
            </a:pPr>
            <a:r>
              <a:rPr lang="ru-RU" sz="9600" dirty="0">
                <a:solidFill>
                  <a:prstClr val="black"/>
                </a:solidFill>
              </a:rPr>
              <a:t> консультации;</a:t>
            </a:r>
          </a:p>
          <a:p>
            <a:pPr lvl="0">
              <a:buClr>
                <a:srgbClr val="B13F9A"/>
              </a:buClr>
            </a:pPr>
            <a:r>
              <a:rPr lang="ru-RU" sz="9600" dirty="0">
                <a:solidFill>
                  <a:prstClr val="black"/>
                </a:solidFill>
              </a:rPr>
              <a:t> мастер – классы;</a:t>
            </a:r>
          </a:p>
          <a:p>
            <a:pPr lvl="0">
              <a:buClr>
                <a:srgbClr val="B13F9A"/>
              </a:buClr>
            </a:pPr>
            <a:r>
              <a:rPr lang="ru-RU" sz="9600" dirty="0">
                <a:solidFill>
                  <a:prstClr val="black"/>
                </a:solidFill>
              </a:rPr>
              <a:t> совместное изготовление игр и пособий.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формы работы с родителями: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Clr>
                <a:srgbClr val="B13F9A"/>
              </a:buClr>
            </a:pPr>
            <a:r>
              <a:rPr lang="ru-RU" sz="2400" dirty="0">
                <a:solidFill>
                  <a:prstClr val="black"/>
                </a:solidFill>
              </a:rPr>
              <a:t> коллективная </a:t>
            </a:r>
          </a:p>
          <a:p>
            <a:pPr marL="0" lvl="0" indent="0">
              <a:buClr>
                <a:srgbClr val="B13F9A"/>
              </a:buClr>
              <a:buNone/>
            </a:pPr>
            <a:endParaRPr lang="ru-RU" sz="2400" dirty="0">
              <a:solidFill>
                <a:prstClr val="black"/>
              </a:solidFill>
            </a:endParaRPr>
          </a:p>
          <a:p>
            <a:pPr lvl="0">
              <a:buClr>
                <a:srgbClr val="B13F9A"/>
              </a:buClr>
            </a:pPr>
            <a:r>
              <a:rPr lang="ru-RU" sz="2400" dirty="0">
                <a:solidFill>
                  <a:prstClr val="black"/>
                </a:solidFill>
              </a:rPr>
              <a:t>индивидуальная</a:t>
            </a:r>
          </a:p>
          <a:p>
            <a:pPr marL="0" lvl="0" indent="0">
              <a:buClr>
                <a:srgbClr val="B13F9A"/>
              </a:buClr>
              <a:buNone/>
            </a:pPr>
            <a:endParaRPr lang="ru-RU" sz="2400" dirty="0">
              <a:solidFill>
                <a:prstClr val="black"/>
              </a:solidFill>
            </a:endParaRPr>
          </a:p>
          <a:p>
            <a:pPr lvl="0">
              <a:buClr>
                <a:srgbClr val="B13F9A"/>
              </a:buClr>
            </a:pPr>
            <a:r>
              <a:rPr lang="ru-RU" sz="2400" dirty="0">
                <a:solidFill>
                  <a:prstClr val="black"/>
                </a:solidFill>
              </a:rPr>
              <a:t> наглядная</a:t>
            </a:r>
          </a:p>
          <a:p>
            <a:endParaRPr lang="ru-RU" dirty="0"/>
          </a:p>
        </p:txBody>
      </p:sp>
      <p:pic>
        <p:nvPicPr>
          <p:cNvPr id="5" name="Рисунок 4" descr="C:\Users\ric\Desktop\логопед\cam_20181128_15295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628800"/>
            <a:ext cx="3456384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Елена\Desktop\Все фото\1\cam_20190130_1116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87670"/>
            <a:ext cx="3312368" cy="24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/>
          <a:lstStyle/>
          <a:p>
            <a:r>
              <a:rPr lang="ru-RU" dirty="0" smtClean="0"/>
              <a:t>Коллективная работа: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268760"/>
            <a:ext cx="8143932" cy="544941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Коллективная работа: </a:t>
            </a:r>
            <a:r>
              <a:rPr lang="ru-RU" sz="2400" dirty="0"/>
              <a:t>Р</a:t>
            </a:r>
            <a:r>
              <a:rPr lang="ru-RU" sz="2400" dirty="0" smtClean="0"/>
              <a:t>одительские собрания в проводятся 2 раза: в начале и  в конце учебного года. Именно они помогают объединить родителей, нацелить их на помощь своим детям, активно включиться в процесс воспитания детей. </a:t>
            </a:r>
            <a:endParaRPr lang="ru-RU" sz="2400" dirty="0"/>
          </a:p>
        </p:txBody>
      </p:sp>
      <p:pic>
        <p:nvPicPr>
          <p:cNvPr id="2051" name="Picture 3" descr="C:\Users\Елена\Desktop\Все фото\1\cam_20190215_1609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17032"/>
            <a:ext cx="3851920" cy="288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717032"/>
            <a:ext cx="3672408" cy="285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464</TotalTime>
  <Words>614</Words>
  <Application>Microsoft Office PowerPoint</Application>
  <PresentationFormat>Экран (4:3)</PresentationFormat>
  <Paragraphs>86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Изящная</vt:lpstr>
      <vt:lpstr>Взаимодействие учителя - логопеда с  родителями</vt:lpstr>
      <vt:lpstr>  Семья, как один из социальных институтов общества оказывает огромное влияние на формирование полноценной личности.   Наибольшей эффективности в коррекционной работе с детьми, имеющими различные нарушения речи, можно добиться только при тесном взаимодействии учителя-логопеда с родителями. . </vt:lpstr>
      <vt:lpstr>В ходе логопедической работы необходимо:</vt:lpstr>
      <vt:lpstr>Цель:</vt:lpstr>
      <vt:lpstr>Задачи:</vt:lpstr>
      <vt:lpstr>Формы и методы работы с родителями направлены на:</vt:lpstr>
      <vt:lpstr>Методы работы с родителями:</vt:lpstr>
      <vt:lpstr>формы работы с родителями:</vt:lpstr>
      <vt:lpstr>Коллективная работа:</vt:lpstr>
      <vt:lpstr>Слайд 10</vt:lpstr>
      <vt:lpstr>Слайд 11</vt:lpstr>
      <vt:lpstr>Слайд 12</vt:lpstr>
      <vt:lpstr>Слайд 13</vt:lpstr>
      <vt:lpstr>Индивидуальная работа</vt:lpstr>
      <vt:lpstr>Слайд 15</vt:lpstr>
      <vt:lpstr>Слайд 16</vt:lpstr>
      <vt:lpstr>Тетрадь для домашних заданий:</vt:lpstr>
      <vt:lpstr>Наглядная работа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Ваимод</dc:title>
  <dc:creator>ric</dc:creator>
  <cp:lastModifiedBy>ric</cp:lastModifiedBy>
  <cp:revision>46</cp:revision>
  <dcterms:created xsi:type="dcterms:W3CDTF">2019-03-27T03:20:32Z</dcterms:created>
  <dcterms:modified xsi:type="dcterms:W3CDTF">2019-03-28T02:44:46Z</dcterms:modified>
</cp:coreProperties>
</file>